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31"/>
  </p:notes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8" r:id="rId12"/>
    <p:sldId id="270" r:id="rId13"/>
    <p:sldId id="271" r:id="rId14"/>
    <p:sldId id="289" r:id="rId15"/>
    <p:sldId id="290" r:id="rId16"/>
    <p:sldId id="272" r:id="rId17"/>
    <p:sldId id="273" r:id="rId18"/>
    <p:sldId id="274" r:id="rId19"/>
    <p:sldId id="275" r:id="rId20"/>
    <p:sldId id="291" r:id="rId21"/>
    <p:sldId id="276" r:id="rId22"/>
    <p:sldId id="282" r:id="rId23"/>
    <p:sldId id="280" r:id="rId24"/>
    <p:sldId id="281" r:id="rId25"/>
    <p:sldId id="284" r:id="rId26"/>
    <p:sldId id="285" r:id="rId27"/>
    <p:sldId id="286" r:id="rId28"/>
    <p:sldId id="287" r:id="rId29"/>
    <p:sldId id="288" r:id="rId3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16A7"/>
    <a:srgbClr val="EB4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6872" autoAdjust="0"/>
    <p:restoredTop sz="78924" autoAdjust="0"/>
  </p:normalViewPr>
  <p:slideViewPr>
    <p:cSldViewPr snapToGrid="0" snapToObjects="1">
      <p:cViewPr varScale="1">
        <p:scale>
          <a:sx n="128" d="100"/>
          <a:sy n="128" d="100"/>
        </p:scale>
        <p:origin x="-153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133155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Talons</a:t>
            </a: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">
                <a:solidFill>
                  <a:schemeClr val="dk1"/>
                </a:solidFill>
              </a:rPr>
              <a:t>new version this year</a:t>
            </a: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">
                <a:solidFill>
                  <a:schemeClr val="dk1"/>
                </a:solidFill>
              </a:rPr>
              <a:t>linear</a:t>
            </a: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">
                <a:solidFill>
                  <a:schemeClr val="dk1"/>
                </a:solidFill>
              </a:rPr>
              <a:t>small footprint</a:t>
            </a: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">
                <a:solidFill>
                  <a:schemeClr val="dk1"/>
                </a:solidFill>
              </a:rPr>
              <a:t>Variable speed control</a:t>
            </a:r>
          </a:p>
          <a:p>
            <a:pPr marL="914400" lvl="1" indent="-2984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">
                <a:solidFill>
                  <a:schemeClr val="dk1"/>
                </a:solidFill>
              </a:rPr>
              <a:t>PWM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Victors</a:t>
            </a: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">
                <a:solidFill>
                  <a:schemeClr val="dk1"/>
                </a:solidFill>
              </a:rPr>
              <a:t>variable speed control</a:t>
            </a: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">
                <a:solidFill>
                  <a:schemeClr val="dk1"/>
                </a:solidFill>
              </a:rPr>
              <a:t>PWM</a:t>
            </a: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">
                <a:solidFill>
                  <a:schemeClr val="dk1"/>
                </a:solidFill>
              </a:rPr>
              <a:t>two kinds</a:t>
            </a:r>
          </a:p>
          <a:p>
            <a:pPr marL="1371600" lvl="2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■"/>
            </a:pPr>
            <a:r>
              <a:rPr lang="en">
                <a:solidFill>
                  <a:schemeClr val="dk1"/>
                </a:solidFill>
              </a:rPr>
              <a:t>888 (newer)</a:t>
            </a:r>
          </a:p>
          <a:p>
            <a:pPr marL="1371600" lvl="2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■"/>
            </a:pPr>
            <a:r>
              <a:rPr lang="en">
                <a:solidFill>
                  <a:schemeClr val="dk1"/>
                </a:solidFill>
              </a:rPr>
              <a:t>884 (older. can’t get anymore. can still use)</a:t>
            </a: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">
                <a:solidFill>
                  <a:schemeClr val="dk1"/>
                </a:solidFill>
              </a:rPr>
              <a:t>not linear (888 is more linear than 884)</a:t>
            </a: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">
                <a:solidFill>
                  <a:schemeClr val="dk1"/>
                </a:solidFill>
              </a:rPr>
              <a:t>come with fans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DESIGN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Color coding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numbering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thinking about spacing on electrical board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what kind of layout for board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>
                <a:solidFill>
                  <a:schemeClr val="dk1"/>
                </a:solidFill>
              </a:rPr>
              <a:t>take into account size of components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dirty="0">
                <a:solidFill>
                  <a:schemeClr val="dk1"/>
                </a:solidFill>
              </a:rPr>
              <a:t>materials for electrical board</a:t>
            </a: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" dirty="0">
                <a:solidFill>
                  <a:schemeClr val="dk1"/>
                </a:solidFill>
              </a:rPr>
              <a:t>non conductive</a:t>
            </a: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" dirty="0">
                <a:solidFill>
                  <a:schemeClr val="dk1"/>
                </a:solidFill>
              </a:rPr>
              <a:t>lexan, wood, something or something like that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dirty="0">
                <a:solidFill>
                  <a:schemeClr val="dk1"/>
                </a:solidFill>
              </a:rPr>
              <a:t>electrical board location</a:t>
            </a: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" dirty="0">
                <a:solidFill>
                  <a:schemeClr val="dk1"/>
                </a:solidFill>
              </a:rPr>
              <a:t>central location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dirty="0">
                <a:solidFill>
                  <a:schemeClr val="dk1"/>
                </a:solidFill>
              </a:rPr>
              <a:t>organization of board</a:t>
            </a:r>
          </a:p>
          <a:p>
            <a:pPr marL="914400" lvl="1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en" dirty="0">
                <a:solidFill>
                  <a:schemeClr val="dk1"/>
                </a:solidFill>
              </a:rPr>
              <a:t>leave room for routing wires</a:t>
            </a:r>
          </a:p>
          <a:p>
            <a:pPr marL="1371600" lvl="2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■"/>
            </a:pPr>
            <a:r>
              <a:rPr lang="en" dirty="0">
                <a:solidFill>
                  <a:schemeClr val="dk1"/>
                </a:solidFill>
              </a:rPr>
              <a:t>zipties</a:t>
            </a:r>
          </a:p>
          <a:p>
            <a:pPr marL="1371600" lvl="2" indent="-2984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■"/>
            </a:pPr>
            <a:r>
              <a:rPr lang="en" dirty="0">
                <a:solidFill>
                  <a:schemeClr val="dk1"/>
                </a:solidFill>
              </a:rPr>
              <a:t>tiedowns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overall note: make sure you are saying more than just what is written on the slides. I recommend using this handy dandy notes section to remind you of what you are going to say outside of what is written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We put the two color combination at several points along the wire so we know which wires lead to which components from any point on the wire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Analog inputs - sensors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Relay controls  -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the part called the CEP will be talked about a little later.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SPI RS232 and I2C - 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can input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say the frc blog post about the MPX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no regulated outputs, less ports/ smaller for the 20 30 amp, allows you to monitor the current across any breaker.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you need to use crimp battery connectors on the wire for connecting to the PDP.</a:t>
            </a:r>
          </a:p>
          <a:p>
            <a:pPr rtl="0">
              <a:spcBef>
                <a:spcPts val="0"/>
              </a:spcBef>
              <a:buNone/>
            </a:pPr>
            <a:r>
              <a:rPr lang="en" dirty="0"/>
              <a:t>has can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hooked up same way as in the old control system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 last years robot, we used the pneumatics cylinder to release the catipult and also to raise and lower the part to pick- up the ball off the ground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400">
                <a:solidFill>
                  <a:srgbClr val="0809A2"/>
                </a:solidFill>
              </a:rPr>
              <a:t>In the past, compressor had to be run from spike through digital side car. No programming for compressor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motor controllers are like the appendages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there are four different types of motor controllers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sfirst.org/roboticsprograms/frc/blog-2016-Radio-Updat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usfirst.org/roboticsprograms/frc/blog-myRIO-Expansion-Port-Its-back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first.org/roboticsprograms/frc/blog-2016-motor-controllers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921325" y="1499950"/>
            <a:ext cx="7772400" cy="1397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dirty="0">
              <a:solidFill>
                <a:srgbClr val="E816A7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dirty="0">
              <a:solidFill>
                <a:srgbClr val="E816A7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dirty="0">
              <a:solidFill>
                <a:srgbClr val="E816A7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dirty="0">
              <a:solidFill>
                <a:srgbClr val="E816A7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" dirty="0" smtClean="0">
                <a:solidFill>
                  <a:srgbClr val="E816A7"/>
                </a:solidFill>
              </a:rPr>
              <a:t>The</a:t>
            </a:r>
            <a:r>
              <a:rPr lang="en-US" smtClean="0">
                <a:solidFill>
                  <a:srgbClr val="E816A7"/>
                </a:solidFill>
              </a:rPr>
              <a:t> FRC </a:t>
            </a:r>
            <a:r>
              <a:rPr lang="en" smtClean="0">
                <a:solidFill>
                  <a:srgbClr val="E816A7"/>
                </a:solidFill>
              </a:rPr>
              <a:t>Control </a:t>
            </a:r>
            <a:r>
              <a:rPr lang="en" dirty="0">
                <a:solidFill>
                  <a:srgbClr val="E816A7"/>
                </a:solidFill>
              </a:rPr>
              <a:t>System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31958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809A2"/>
                </a:solidFill>
              </a:rPr>
              <a:t>Brought to you by the electrical subteam of FRC Team 2177, the Robettes </a:t>
            </a:r>
          </a:p>
        </p:txBody>
      </p:sp>
      <p:pic>
        <p:nvPicPr>
          <p:cNvPr id="25" name="Shape 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268000">
            <a:off x="342647" y="342622"/>
            <a:ext cx="1700124" cy="17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12344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lvl="0" indent="-342900" rtl="0">
              <a:spcBef>
                <a:spcPts val="0"/>
              </a:spcBef>
              <a:buClr>
                <a:srgbClr val="0809A2"/>
              </a:buClr>
              <a:buFont typeface="Arial"/>
              <a:buChar char="•"/>
            </a:pPr>
            <a:r>
              <a:rPr lang="en-US" sz="1800" dirty="0">
                <a:solidFill>
                  <a:srgbClr val="0809A2"/>
                </a:solidFill>
              </a:rPr>
              <a:t>T</a:t>
            </a:r>
            <a:r>
              <a:rPr lang="en" sz="1800" dirty="0" smtClean="0">
                <a:solidFill>
                  <a:srgbClr val="0809A2"/>
                </a:solidFill>
              </a:rPr>
              <a:t>alons </a:t>
            </a:r>
            <a:r>
              <a:rPr lang="en" sz="1800" dirty="0">
                <a:solidFill>
                  <a:srgbClr val="0809A2"/>
                </a:solidFill>
              </a:rPr>
              <a:t>are a type of motor </a:t>
            </a:r>
            <a:r>
              <a:rPr lang="en" sz="1800" dirty="0" smtClean="0">
                <a:solidFill>
                  <a:srgbClr val="0809A2"/>
                </a:solidFill>
              </a:rPr>
              <a:t>controller</a:t>
            </a:r>
            <a:r>
              <a:rPr lang="en-US" sz="1800" dirty="0" smtClean="0">
                <a:solidFill>
                  <a:srgbClr val="0809A2"/>
                </a:solidFill>
              </a:rPr>
              <a:t>, and </a:t>
            </a:r>
            <a:r>
              <a:rPr lang="en" sz="1800" dirty="0" smtClean="0">
                <a:solidFill>
                  <a:srgbClr val="0809A2"/>
                </a:solidFill>
              </a:rPr>
              <a:t>talon</a:t>
            </a:r>
            <a:r>
              <a:rPr lang="en-US" sz="1800" dirty="0" smtClean="0">
                <a:solidFill>
                  <a:srgbClr val="0809A2"/>
                </a:solidFill>
              </a:rPr>
              <a:t>s</a:t>
            </a:r>
            <a:r>
              <a:rPr lang="en" sz="1800" dirty="0" smtClean="0">
                <a:solidFill>
                  <a:srgbClr val="0809A2"/>
                </a:solidFill>
              </a:rPr>
              <a:t> ha</a:t>
            </a:r>
            <a:r>
              <a:rPr lang="en-US" sz="1800" dirty="0" err="1" smtClean="0">
                <a:solidFill>
                  <a:srgbClr val="0809A2"/>
                </a:solidFill>
              </a:rPr>
              <a:t>ve</a:t>
            </a:r>
            <a:r>
              <a:rPr lang="en" sz="1800" dirty="0" smtClean="0">
                <a:solidFill>
                  <a:srgbClr val="0809A2"/>
                </a:solidFill>
              </a:rPr>
              <a:t> </a:t>
            </a:r>
            <a:r>
              <a:rPr lang="en" sz="1800" dirty="0">
                <a:solidFill>
                  <a:srgbClr val="0809A2"/>
                </a:solidFill>
              </a:rPr>
              <a:t>the option to attach a fan to keep </a:t>
            </a:r>
            <a:r>
              <a:rPr lang="en" sz="1800" dirty="0" smtClean="0">
                <a:solidFill>
                  <a:srgbClr val="0809A2"/>
                </a:solidFill>
              </a:rPr>
              <a:t>the</a:t>
            </a:r>
            <a:r>
              <a:rPr lang="en-US" sz="1800" dirty="0" smtClean="0">
                <a:solidFill>
                  <a:srgbClr val="0809A2"/>
                </a:solidFill>
              </a:rPr>
              <a:t> </a:t>
            </a:r>
            <a:r>
              <a:rPr lang="en" sz="1800" dirty="0" smtClean="0">
                <a:solidFill>
                  <a:srgbClr val="0809A2"/>
                </a:solidFill>
              </a:rPr>
              <a:t>motor controller cool</a:t>
            </a:r>
            <a:r>
              <a:rPr lang="en-US" sz="1800" dirty="0" smtClean="0">
                <a:solidFill>
                  <a:srgbClr val="0809A2"/>
                </a:solidFill>
              </a:rPr>
              <a:t> </a:t>
            </a:r>
            <a:r>
              <a:rPr lang="en" sz="1800" dirty="0" smtClean="0">
                <a:solidFill>
                  <a:srgbClr val="0809A2"/>
                </a:solidFill>
              </a:rPr>
              <a:t>when </a:t>
            </a:r>
            <a:r>
              <a:rPr lang="en" sz="1800" dirty="0">
                <a:solidFill>
                  <a:srgbClr val="0809A2"/>
                </a:solidFill>
              </a:rPr>
              <a:t>it is running for </a:t>
            </a:r>
            <a:r>
              <a:rPr lang="en" sz="1800" dirty="0" smtClean="0">
                <a:solidFill>
                  <a:srgbClr val="0809A2"/>
                </a:solidFill>
              </a:rPr>
              <a:t>a</a:t>
            </a:r>
            <a:r>
              <a:rPr lang="en-US" sz="1800" dirty="0" smtClean="0">
                <a:solidFill>
                  <a:srgbClr val="0809A2"/>
                </a:solidFill>
              </a:rPr>
              <a:t> </a:t>
            </a:r>
            <a:r>
              <a:rPr lang="en" sz="1800" dirty="0" smtClean="0">
                <a:solidFill>
                  <a:srgbClr val="0809A2"/>
                </a:solidFill>
              </a:rPr>
              <a:t>long</a:t>
            </a:r>
            <a:r>
              <a:rPr lang="en-US" sz="1800" dirty="0" smtClean="0">
                <a:solidFill>
                  <a:srgbClr val="0809A2"/>
                </a:solidFill>
              </a:rPr>
              <a:t> period of</a:t>
            </a:r>
            <a:r>
              <a:rPr lang="en" sz="1800" dirty="0" smtClean="0">
                <a:solidFill>
                  <a:srgbClr val="0809A2"/>
                </a:solidFill>
              </a:rPr>
              <a:t> time</a:t>
            </a:r>
            <a:endParaRPr lang="en-US" sz="1800" dirty="0" smtClean="0">
              <a:solidFill>
                <a:srgbClr val="0809A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lang="en-US" sz="1800" dirty="0" smtClean="0">
              <a:solidFill>
                <a:srgbClr val="0809A2"/>
              </a:solidFill>
            </a:endParaRPr>
          </a:p>
          <a:p>
            <a:pPr marL="571500" lvl="0" indent="-342900">
              <a:buClr>
                <a:srgbClr val="0809A2"/>
              </a:buClr>
              <a:buFont typeface="Arial"/>
              <a:buChar char="•"/>
            </a:pPr>
            <a:r>
              <a:rPr lang="en-US" sz="1800" dirty="0">
                <a:solidFill>
                  <a:srgbClr val="0809A2"/>
                </a:solidFill>
              </a:rPr>
              <a:t>T</a:t>
            </a:r>
            <a:r>
              <a:rPr lang="en" sz="1800" dirty="0">
                <a:solidFill>
                  <a:srgbClr val="0809A2"/>
                </a:solidFill>
              </a:rPr>
              <a:t>he talons are smaller and more </a:t>
            </a:r>
            <a:r>
              <a:rPr lang="en" sz="1800" dirty="0" smtClean="0">
                <a:solidFill>
                  <a:srgbClr val="0809A2"/>
                </a:solidFill>
              </a:rPr>
              <a:t>compact</a:t>
            </a:r>
            <a:r>
              <a:rPr lang="en-US" sz="1800" dirty="0" smtClean="0">
                <a:solidFill>
                  <a:srgbClr val="0809A2"/>
                </a:solidFill>
              </a:rPr>
              <a:t> </a:t>
            </a:r>
            <a:r>
              <a:rPr lang="en" sz="1800" dirty="0" smtClean="0">
                <a:solidFill>
                  <a:srgbClr val="0809A2"/>
                </a:solidFill>
              </a:rPr>
              <a:t>they </a:t>
            </a:r>
            <a:r>
              <a:rPr lang="en" sz="1800" dirty="0">
                <a:solidFill>
                  <a:srgbClr val="0809A2"/>
                </a:solidFill>
              </a:rPr>
              <a:t>also have pre-attached wires; </a:t>
            </a:r>
            <a:r>
              <a:rPr lang="en" sz="1800" dirty="0" smtClean="0">
                <a:solidFill>
                  <a:srgbClr val="0809A2"/>
                </a:solidFill>
              </a:rPr>
              <a:t>which</a:t>
            </a:r>
            <a:r>
              <a:rPr lang="en-US" sz="1800" dirty="0" smtClean="0">
                <a:solidFill>
                  <a:srgbClr val="0809A2"/>
                </a:solidFill>
              </a:rPr>
              <a:t> helps</a:t>
            </a:r>
            <a:r>
              <a:rPr lang="en" sz="1800" dirty="0" smtClean="0">
                <a:solidFill>
                  <a:srgbClr val="0809A2"/>
                </a:solidFill>
              </a:rPr>
              <a:t> </a:t>
            </a:r>
            <a:r>
              <a:rPr lang="en" sz="1800" dirty="0">
                <a:solidFill>
                  <a:srgbClr val="0809A2"/>
                </a:solidFill>
              </a:rPr>
              <a:t>makes sure the </a:t>
            </a:r>
            <a:r>
              <a:rPr lang="en" sz="1800" dirty="0" smtClean="0">
                <a:solidFill>
                  <a:srgbClr val="0809A2"/>
                </a:solidFill>
              </a:rPr>
              <a:t>wires </a:t>
            </a:r>
            <a:r>
              <a:rPr lang="en" sz="1800" dirty="0">
                <a:solidFill>
                  <a:srgbClr val="0809A2"/>
                </a:solidFill>
              </a:rPr>
              <a:t>won’t come</a:t>
            </a:r>
            <a:r>
              <a:rPr lang="en-US" sz="1800" dirty="0">
                <a:solidFill>
                  <a:srgbClr val="0809A2"/>
                </a:solidFill>
              </a:rPr>
              <a:t> </a:t>
            </a:r>
            <a:r>
              <a:rPr lang="en" sz="1800" dirty="0">
                <a:solidFill>
                  <a:srgbClr val="0809A2"/>
                </a:solidFill>
              </a:rPr>
              <a:t>off, but can hinder</a:t>
            </a:r>
            <a:r>
              <a:rPr lang="en-US" sz="1800" dirty="0">
                <a:solidFill>
                  <a:srgbClr val="0809A2"/>
                </a:solidFill>
              </a:rPr>
              <a:t> </a:t>
            </a:r>
            <a:r>
              <a:rPr lang="en" sz="1800" dirty="0">
                <a:solidFill>
                  <a:srgbClr val="0809A2"/>
                </a:solidFill>
              </a:rPr>
              <a:t>reusability</a:t>
            </a:r>
            <a:r>
              <a:rPr lang="en-US" sz="1800" dirty="0">
                <a:solidFill>
                  <a:srgbClr val="0809A2"/>
                </a:solidFill>
              </a:rPr>
              <a:t>. </a:t>
            </a:r>
            <a:endParaRPr lang="en" sz="1800" dirty="0">
              <a:solidFill>
                <a:srgbClr val="0809A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lang="en" sz="1800" dirty="0">
              <a:solidFill>
                <a:srgbClr val="0809A2"/>
              </a:solidFill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>
                <a:solidFill>
                  <a:srgbClr val="E816A7"/>
                </a:solidFill>
              </a:rPr>
              <a:t>Talons</a:t>
            </a:r>
          </a:p>
        </p:txBody>
      </p:sp>
      <p:pic>
        <p:nvPicPr>
          <p:cNvPr id="5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8062" y="3407235"/>
            <a:ext cx="3695889" cy="1441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lvl="0" indent="-342900">
              <a:buClr>
                <a:srgbClr val="0809A2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809A2"/>
                </a:solidFill>
              </a:rPr>
              <a:t>T</a:t>
            </a:r>
            <a:r>
              <a:rPr lang="en" sz="2000" dirty="0" smtClean="0">
                <a:solidFill>
                  <a:srgbClr val="0809A2"/>
                </a:solidFill>
              </a:rPr>
              <a:t>he </a:t>
            </a:r>
            <a:r>
              <a:rPr lang="en-US" sz="2000" dirty="0" smtClean="0">
                <a:solidFill>
                  <a:srgbClr val="0809A2"/>
                </a:solidFill>
              </a:rPr>
              <a:t>V</a:t>
            </a:r>
            <a:r>
              <a:rPr lang="en" sz="2000" dirty="0" smtClean="0">
                <a:solidFill>
                  <a:srgbClr val="0809A2"/>
                </a:solidFill>
              </a:rPr>
              <a:t>ictor</a:t>
            </a:r>
            <a:r>
              <a:rPr lang="en-US" sz="2000" dirty="0" smtClean="0">
                <a:solidFill>
                  <a:srgbClr val="0809A2"/>
                </a:solidFill>
              </a:rPr>
              <a:t>, </a:t>
            </a:r>
            <a:r>
              <a:rPr lang="en" sz="2000" dirty="0">
                <a:solidFill>
                  <a:srgbClr val="0809A2"/>
                </a:solidFill>
              </a:rPr>
              <a:t>Another motor </a:t>
            </a:r>
            <a:r>
              <a:rPr lang="en" sz="2000" dirty="0" smtClean="0">
                <a:solidFill>
                  <a:srgbClr val="0809A2"/>
                </a:solidFill>
              </a:rPr>
              <a:t>controller</a:t>
            </a:r>
            <a:r>
              <a:rPr lang="en-US" sz="2000" dirty="0" smtClean="0">
                <a:solidFill>
                  <a:srgbClr val="0809A2"/>
                </a:solidFill>
              </a:rPr>
              <a:t>,</a:t>
            </a:r>
            <a:r>
              <a:rPr lang="en" sz="2000" dirty="0" smtClean="0">
                <a:solidFill>
                  <a:srgbClr val="0809A2"/>
                </a:solidFill>
              </a:rPr>
              <a:t> </a:t>
            </a:r>
            <a:r>
              <a:rPr lang="en" sz="2000" dirty="0" smtClean="0">
                <a:solidFill>
                  <a:srgbClr val="0809A2"/>
                </a:solidFill>
              </a:rPr>
              <a:t>is </a:t>
            </a:r>
            <a:r>
              <a:rPr lang="en" sz="2000" dirty="0">
                <a:solidFill>
                  <a:srgbClr val="0809A2"/>
                </a:solidFill>
              </a:rPr>
              <a:t>slightly </a:t>
            </a:r>
            <a:r>
              <a:rPr lang="en-US" sz="2000" dirty="0" smtClean="0">
                <a:solidFill>
                  <a:srgbClr val="0809A2"/>
                </a:solidFill>
              </a:rPr>
              <a:t>smaller</a:t>
            </a:r>
            <a:endParaRPr lang="en" sz="2000" dirty="0">
              <a:solidFill>
                <a:srgbClr val="0809A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000" dirty="0">
                <a:solidFill>
                  <a:srgbClr val="0809A2"/>
                </a:solidFill>
              </a:rPr>
              <a:t>  </a:t>
            </a:r>
            <a:r>
              <a:rPr lang="en-US" sz="2000" dirty="0">
                <a:solidFill>
                  <a:srgbClr val="0809A2"/>
                </a:solidFill>
              </a:rPr>
              <a:t> </a:t>
            </a:r>
            <a:r>
              <a:rPr lang="en-US" sz="2000" dirty="0" smtClean="0">
                <a:solidFill>
                  <a:srgbClr val="0809A2"/>
                </a:solidFill>
              </a:rPr>
              <a:t>     </a:t>
            </a:r>
            <a:r>
              <a:rPr lang="en" sz="2000" dirty="0" smtClean="0">
                <a:solidFill>
                  <a:srgbClr val="0809A2"/>
                </a:solidFill>
              </a:rPr>
              <a:t>than </a:t>
            </a:r>
            <a:r>
              <a:rPr lang="en" sz="2000" dirty="0">
                <a:solidFill>
                  <a:srgbClr val="0809A2"/>
                </a:solidFill>
              </a:rPr>
              <a:t>the </a:t>
            </a:r>
            <a:r>
              <a:rPr lang="en" sz="2000" dirty="0" smtClean="0">
                <a:solidFill>
                  <a:srgbClr val="0809A2"/>
                </a:solidFill>
              </a:rPr>
              <a:t>talo</a:t>
            </a:r>
            <a:r>
              <a:rPr lang="en-US" sz="2000" dirty="0" smtClean="0">
                <a:solidFill>
                  <a:srgbClr val="0809A2"/>
                </a:solidFill>
              </a:rPr>
              <a:t>n.</a:t>
            </a:r>
            <a:endParaRPr lang="en" sz="2000" dirty="0">
              <a:solidFill>
                <a:srgbClr val="0809A2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lang="en-US" sz="2000" dirty="0" smtClean="0"/>
          </a:p>
          <a:p>
            <a:pPr marL="571500" lvl="0" indent="-342900">
              <a:buClr>
                <a:srgbClr val="0809A2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809A2"/>
                </a:solidFill>
              </a:rPr>
              <a:t>L</a:t>
            </a:r>
            <a:r>
              <a:rPr lang="en" sz="2000" dirty="0" smtClean="0">
                <a:solidFill>
                  <a:srgbClr val="0809A2"/>
                </a:solidFill>
              </a:rPr>
              <a:t>ess </a:t>
            </a:r>
            <a:r>
              <a:rPr lang="en" sz="2000" dirty="0">
                <a:solidFill>
                  <a:srgbClr val="0809A2"/>
                </a:solidFill>
              </a:rPr>
              <a:t>risk of shavings getting stuck </a:t>
            </a:r>
            <a:r>
              <a:rPr lang="en" sz="2000" dirty="0" smtClean="0">
                <a:solidFill>
                  <a:srgbClr val="0809A2"/>
                </a:solidFill>
              </a:rPr>
              <a:t>in</a:t>
            </a:r>
            <a:r>
              <a:rPr lang="en-US" sz="2000" dirty="0" smtClean="0">
                <a:solidFill>
                  <a:srgbClr val="0809A2"/>
                </a:solidFill>
              </a:rPr>
              <a:t> </a:t>
            </a:r>
            <a:r>
              <a:rPr lang="en" sz="2000" dirty="0" smtClean="0">
                <a:solidFill>
                  <a:srgbClr val="0809A2"/>
                </a:solidFill>
              </a:rPr>
              <a:t>the victor</a:t>
            </a:r>
            <a:r>
              <a:rPr lang="en-US" sz="2000" dirty="0" smtClean="0">
                <a:solidFill>
                  <a:srgbClr val="0809A2"/>
                </a:solidFill>
              </a:rPr>
              <a:t>.</a:t>
            </a:r>
            <a:r>
              <a:rPr lang="en" sz="2000" dirty="0" smtClean="0">
                <a:solidFill>
                  <a:srgbClr val="0809A2"/>
                </a:solidFill>
              </a:rPr>
              <a:t> </a:t>
            </a:r>
            <a:r>
              <a:rPr lang="en-US" sz="2000" dirty="0" smtClean="0">
                <a:solidFill>
                  <a:srgbClr val="0809A2"/>
                </a:solidFill>
              </a:rPr>
              <a:t>The victor also has</a:t>
            </a:r>
            <a:r>
              <a:rPr lang="en" sz="2000" dirty="0" smtClean="0">
                <a:solidFill>
                  <a:srgbClr val="0809A2"/>
                </a:solidFill>
              </a:rPr>
              <a:t> pre-attached wires</a:t>
            </a:r>
            <a:r>
              <a:rPr lang="en-US" sz="2000" dirty="0" smtClean="0">
                <a:solidFill>
                  <a:srgbClr val="0809A2"/>
                </a:solidFill>
              </a:rPr>
              <a:t>, </a:t>
            </a:r>
            <a:r>
              <a:rPr lang="en" sz="2000" dirty="0">
                <a:solidFill>
                  <a:srgbClr val="0809A2"/>
                </a:solidFill>
              </a:rPr>
              <a:t>which makes </a:t>
            </a:r>
            <a:r>
              <a:rPr lang="en" sz="2000" dirty="0" smtClean="0">
                <a:solidFill>
                  <a:srgbClr val="0809A2"/>
                </a:solidFill>
              </a:rPr>
              <a:t>sure</a:t>
            </a:r>
            <a:r>
              <a:rPr lang="en-US" sz="2000" dirty="0" smtClean="0">
                <a:solidFill>
                  <a:srgbClr val="0809A2"/>
                </a:solidFill>
              </a:rPr>
              <a:t> </a:t>
            </a:r>
            <a:r>
              <a:rPr lang="en" sz="2000" dirty="0" smtClean="0">
                <a:solidFill>
                  <a:srgbClr val="0809A2"/>
                </a:solidFill>
              </a:rPr>
              <a:t>the </a:t>
            </a:r>
            <a:r>
              <a:rPr lang="en" sz="2000" dirty="0">
                <a:solidFill>
                  <a:srgbClr val="0809A2"/>
                </a:solidFill>
              </a:rPr>
              <a:t>wires won’t come</a:t>
            </a:r>
            <a:r>
              <a:rPr lang="en-US" sz="2000" dirty="0">
                <a:solidFill>
                  <a:srgbClr val="0809A2"/>
                </a:solidFill>
              </a:rPr>
              <a:t> </a:t>
            </a:r>
            <a:r>
              <a:rPr lang="en" sz="2000" dirty="0">
                <a:solidFill>
                  <a:srgbClr val="0809A2"/>
                </a:solidFill>
              </a:rPr>
              <a:t>off, but can hinder</a:t>
            </a:r>
            <a:r>
              <a:rPr lang="en-US" sz="2000" dirty="0">
                <a:solidFill>
                  <a:srgbClr val="0809A2"/>
                </a:solidFill>
              </a:rPr>
              <a:t> </a:t>
            </a:r>
            <a:r>
              <a:rPr lang="en" sz="2000" dirty="0" smtClean="0">
                <a:solidFill>
                  <a:srgbClr val="0809A2"/>
                </a:solidFill>
              </a:rPr>
              <a:t>reusability</a:t>
            </a:r>
            <a:r>
              <a:rPr lang="en-US" sz="2000" dirty="0">
                <a:solidFill>
                  <a:srgbClr val="0809A2"/>
                </a:solidFill>
              </a:rPr>
              <a:t> </a:t>
            </a:r>
            <a:r>
              <a:rPr lang="en-US" sz="2000" dirty="0" smtClean="0">
                <a:solidFill>
                  <a:srgbClr val="0809A2"/>
                </a:solidFill>
              </a:rPr>
              <a:t>for future seasons</a:t>
            </a:r>
            <a:endParaRPr lang="en" sz="2000" dirty="0">
              <a:solidFill>
                <a:srgbClr val="0809A2"/>
              </a:solidFill>
            </a:endParaRPr>
          </a:p>
          <a:p>
            <a:pPr marL="457200" lvl="0" indent="-228600">
              <a:buClr>
                <a:srgbClr val="0809A2"/>
              </a:buClr>
            </a:pPr>
            <a:endParaRPr lang="en" sz="2400" dirty="0">
              <a:solidFill>
                <a:srgbClr val="0809A2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>
                <a:solidFill>
                  <a:srgbClr val="E816A7"/>
                </a:solidFill>
              </a:rPr>
              <a:t>Victors</a:t>
            </a:r>
          </a:p>
        </p:txBody>
      </p:sp>
      <p:pic>
        <p:nvPicPr>
          <p:cNvPr id="2" name="Picture 1" descr="CTRE-announcement-VictorS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13" y="3635236"/>
            <a:ext cx="3023849" cy="150826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 rtl="0">
              <a:spcBef>
                <a:spcPts val="0"/>
              </a:spcBef>
              <a:buClr>
                <a:srgbClr val="0809A2"/>
              </a:buClr>
              <a:buFont typeface="Arial"/>
              <a:buChar char="•"/>
            </a:pPr>
            <a:r>
              <a:rPr lang="en-US" sz="2400" dirty="0">
                <a:solidFill>
                  <a:srgbClr val="0809A2"/>
                </a:solidFill>
              </a:rPr>
              <a:t>T</a:t>
            </a:r>
            <a:r>
              <a:rPr lang="en" sz="2400" dirty="0" smtClean="0">
                <a:solidFill>
                  <a:srgbClr val="0809A2"/>
                </a:solidFill>
              </a:rPr>
              <a:t>alons </a:t>
            </a:r>
            <a:r>
              <a:rPr lang="en" sz="2400" dirty="0">
                <a:solidFill>
                  <a:srgbClr val="0809A2"/>
                </a:solidFill>
              </a:rPr>
              <a:t>and </a:t>
            </a:r>
            <a:r>
              <a:rPr lang="en-US" sz="2400" dirty="0" smtClean="0">
                <a:solidFill>
                  <a:srgbClr val="0809A2"/>
                </a:solidFill>
              </a:rPr>
              <a:t>V</a:t>
            </a:r>
            <a:r>
              <a:rPr lang="en" sz="2400" dirty="0" smtClean="0">
                <a:solidFill>
                  <a:srgbClr val="0809A2"/>
                </a:solidFill>
              </a:rPr>
              <a:t>ictors </a:t>
            </a:r>
            <a:r>
              <a:rPr lang="en" sz="2400" dirty="0">
                <a:solidFill>
                  <a:srgbClr val="0809A2"/>
                </a:solidFill>
              </a:rPr>
              <a:t>should be close to the PDP so that wires don’t have to be lengthened or </a:t>
            </a:r>
            <a:r>
              <a:rPr lang="en" sz="2400" dirty="0" smtClean="0">
                <a:solidFill>
                  <a:srgbClr val="0809A2"/>
                </a:solidFill>
              </a:rPr>
              <a:t>shortened</a:t>
            </a:r>
            <a:r>
              <a:rPr lang="en-US" sz="2400" dirty="0" smtClean="0">
                <a:solidFill>
                  <a:srgbClr val="0809A2"/>
                </a:solidFill>
              </a:rPr>
              <a:t/>
            </a:r>
            <a:br>
              <a:rPr lang="en-US" sz="2400" dirty="0" smtClean="0">
                <a:solidFill>
                  <a:srgbClr val="0809A2"/>
                </a:solidFill>
              </a:rPr>
            </a:br>
            <a:r>
              <a:rPr lang="en" sz="2400" dirty="0" smtClean="0">
                <a:solidFill>
                  <a:srgbClr val="0809A2"/>
                </a:solidFill>
              </a:rPr>
              <a:t> </a:t>
            </a:r>
            <a:endParaRPr lang="en" sz="2400" dirty="0">
              <a:solidFill>
                <a:srgbClr val="0809A2"/>
              </a:solidFill>
            </a:endParaRPr>
          </a:p>
          <a:p>
            <a:pPr marL="685800" lvl="0" indent="-457200" rtl="0">
              <a:spcBef>
                <a:spcPts val="0"/>
              </a:spcBef>
              <a:buClr>
                <a:srgbClr val="0809A2"/>
              </a:buClr>
              <a:buFont typeface="Arial"/>
              <a:buChar char="•"/>
            </a:pPr>
            <a:r>
              <a:rPr lang="en-US" sz="2400" dirty="0">
                <a:solidFill>
                  <a:srgbClr val="0809A2"/>
                </a:solidFill>
              </a:rPr>
              <a:t>T</a:t>
            </a:r>
            <a:r>
              <a:rPr lang="en" sz="2400" dirty="0" smtClean="0">
                <a:solidFill>
                  <a:srgbClr val="0809A2"/>
                </a:solidFill>
              </a:rPr>
              <a:t>he </a:t>
            </a:r>
            <a:r>
              <a:rPr lang="en" sz="2400" dirty="0">
                <a:solidFill>
                  <a:srgbClr val="0809A2"/>
                </a:solidFill>
              </a:rPr>
              <a:t>wires on the motor side should utilize connectors so they don’t need to be shortened every year until they are </a:t>
            </a:r>
            <a:r>
              <a:rPr lang="en" sz="2400" dirty="0" smtClean="0">
                <a:solidFill>
                  <a:srgbClr val="0809A2"/>
                </a:solidFill>
              </a:rPr>
              <a:t>unusable</a:t>
            </a:r>
            <a:r>
              <a:rPr lang="en-US" sz="2400" dirty="0" smtClean="0">
                <a:solidFill>
                  <a:srgbClr val="0809A2"/>
                </a:solidFill>
              </a:rPr>
              <a:t>.</a:t>
            </a:r>
          </a:p>
          <a:p>
            <a:pPr marL="228600" lvl="0" rtl="0">
              <a:spcBef>
                <a:spcPts val="0"/>
              </a:spcBef>
              <a:buClr>
                <a:srgbClr val="0809A2"/>
              </a:buClr>
            </a:pPr>
            <a:endParaRPr lang="en" sz="2400" dirty="0">
              <a:solidFill>
                <a:srgbClr val="0809A2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>
                <a:solidFill>
                  <a:srgbClr val="E816A7"/>
                </a:solidFill>
              </a:rPr>
              <a:t> </a:t>
            </a:r>
            <a:r>
              <a:rPr lang="en" dirty="0">
                <a:solidFill>
                  <a:srgbClr val="E816A7"/>
                </a:solidFill>
              </a:rPr>
              <a:t>Talon &amp; Victor Wires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955" y="0"/>
            <a:ext cx="8532411" cy="5071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B40E6"/>
                </a:solidFill>
              </a:rPr>
              <a:t>2016 Wireless Radio</a:t>
            </a:r>
            <a:endParaRPr lang="en-US" dirty="0">
              <a:solidFill>
                <a:srgbClr val="EB40E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u="sng" dirty="0" smtClean="0">
                <a:solidFill>
                  <a:srgbClr val="000090"/>
                </a:solidFill>
              </a:rPr>
              <a:t>New Radio Pros: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Is smaller than a </a:t>
            </a:r>
            <a:r>
              <a:rPr lang="en-US" sz="2000" dirty="0" smtClean="0">
                <a:solidFill>
                  <a:srgbClr val="000090"/>
                </a:solidFill>
              </a:rPr>
              <a:t>pear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>
              <a:solidFill>
                <a:srgbClr val="00009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It is still able to use one </a:t>
            </a:r>
            <a:r>
              <a:rPr lang="en-US" sz="2000" dirty="0" smtClean="0">
                <a:solidFill>
                  <a:srgbClr val="000090"/>
                </a:solidFill>
              </a:rPr>
              <a:t>device, </a:t>
            </a:r>
            <a:r>
              <a:rPr lang="en-US" sz="2000" dirty="0" smtClean="0">
                <a:solidFill>
                  <a:srgbClr val="000090"/>
                </a:solidFill>
              </a:rPr>
              <a:t>while at </a:t>
            </a:r>
            <a:r>
              <a:rPr lang="en-US" sz="2000" dirty="0" smtClean="0">
                <a:solidFill>
                  <a:srgbClr val="000090"/>
                </a:solidFill>
              </a:rPr>
              <a:t>home, </a:t>
            </a:r>
            <a:r>
              <a:rPr lang="en-US" sz="2000" dirty="0" smtClean="0">
                <a:solidFill>
                  <a:srgbClr val="000090"/>
                </a:solidFill>
              </a:rPr>
              <a:t>or on the competition field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>
              <a:solidFill>
                <a:srgbClr val="00009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Still uses diagnostic LEDs, and has features that are used to eliminate the “Christmas tree” phenomenon (robot radios rapidly dropping in and out during matches)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>
              <a:solidFill>
                <a:srgbClr val="00009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Firmware is now </a:t>
            </a:r>
            <a:r>
              <a:rPr lang="en-US" sz="2000" dirty="0" smtClean="0">
                <a:solidFill>
                  <a:srgbClr val="000090"/>
                </a:solidFill>
              </a:rPr>
              <a:t>open, </a:t>
            </a:r>
            <a:r>
              <a:rPr lang="en-US" sz="2000" dirty="0" smtClean="0">
                <a:solidFill>
                  <a:srgbClr val="000090"/>
                </a:solidFill>
              </a:rPr>
              <a:t>meaning FRC can control it</a:t>
            </a:r>
            <a:endParaRPr lang="en-US" sz="2000" dirty="0">
              <a:solidFill>
                <a:srgbClr val="000090"/>
              </a:solidFill>
            </a:endParaRPr>
          </a:p>
        </p:txBody>
      </p:sp>
      <p:pic>
        <p:nvPicPr>
          <p:cNvPr id="4" name="Picture 3" descr="2016 radio with pear_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309" y="716695"/>
            <a:ext cx="1657056" cy="131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37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B40E6"/>
                </a:solidFill>
              </a:rPr>
              <a:t>2016 Wireless Radio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u="sng" dirty="0" smtClean="0">
                <a:solidFill>
                  <a:srgbClr val="000090"/>
                </a:solidFill>
              </a:rPr>
              <a:t>New Radio Cons:</a:t>
            </a:r>
          </a:p>
          <a:p>
            <a:endParaRPr lang="en-US" sz="2400" b="1" u="sng" dirty="0" smtClean="0">
              <a:solidFill>
                <a:srgbClr val="00009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</a:rPr>
              <a:t>Only has two Ethernet ports on the radio</a:t>
            </a:r>
          </a:p>
          <a:p>
            <a:pPr marL="457200" indent="-457200">
              <a:buFont typeface="Arial"/>
              <a:buChar char="•"/>
            </a:pPr>
            <a:endParaRPr lang="en-US" sz="2400" dirty="0">
              <a:solidFill>
                <a:srgbClr val="00009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</a:rPr>
              <a:t>Has a higher cost than the old radio</a:t>
            </a:r>
          </a:p>
          <a:p>
            <a:pPr marL="457200" indent="-457200">
              <a:buFont typeface="Arial"/>
              <a:buChar char="•"/>
            </a:pPr>
            <a:endParaRPr lang="en-US" sz="2400" dirty="0">
              <a:solidFill>
                <a:srgbClr val="00009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1600" dirty="0" smtClean="0">
                <a:solidFill>
                  <a:srgbClr val="000090"/>
                </a:solidFill>
              </a:rPr>
              <a:t>All current information about the radio </a:t>
            </a:r>
            <a:r>
              <a:rPr lang="en-US" sz="1600" dirty="0">
                <a:solidFill>
                  <a:srgbClr val="000090"/>
                </a:solidFill>
              </a:rPr>
              <a:t>is located at </a:t>
            </a:r>
            <a:r>
              <a:rPr lang="en-US" sz="1600" dirty="0">
                <a:solidFill>
                  <a:srgbClr val="000090"/>
                </a:solidFill>
                <a:hlinkClick r:id="rId2"/>
              </a:rPr>
              <a:t>http://www.usfirst.org/roboticsprograms/frc/blog-2016-Radio-</a:t>
            </a:r>
            <a:r>
              <a:rPr lang="en-US" sz="1600" dirty="0" smtClean="0">
                <a:solidFill>
                  <a:srgbClr val="000090"/>
                </a:solidFill>
                <a:hlinkClick r:id="rId2"/>
              </a:rPr>
              <a:t>Update</a:t>
            </a:r>
            <a:endParaRPr lang="en-US" sz="1600" dirty="0" smtClean="0">
              <a:solidFill>
                <a:srgbClr val="000090"/>
              </a:solidFill>
            </a:endParaRPr>
          </a:p>
          <a:p>
            <a:pPr marL="457200" indent="-457200">
              <a:buFont typeface="Arial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55627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lvl="0" indent="-342900" rtl="0">
              <a:spcBef>
                <a:spcPts val="0"/>
              </a:spcBef>
              <a:buClr>
                <a:srgbClr val="0809A2"/>
              </a:buClr>
              <a:buFont typeface="Arial"/>
              <a:buChar char="•"/>
            </a:pPr>
            <a:r>
              <a:rPr lang="en-US" sz="2400" dirty="0">
                <a:solidFill>
                  <a:srgbClr val="0809A2"/>
                </a:solidFill>
              </a:rPr>
              <a:t>A</a:t>
            </a:r>
            <a:r>
              <a:rPr lang="en" sz="2400" dirty="0" smtClean="0">
                <a:solidFill>
                  <a:srgbClr val="0809A2"/>
                </a:solidFill>
              </a:rPr>
              <a:t>ny </a:t>
            </a:r>
            <a:r>
              <a:rPr lang="en" sz="2400" dirty="0">
                <a:solidFill>
                  <a:srgbClr val="0809A2"/>
                </a:solidFill>
              </a:rPr>
              <a:t>components connected by wires should be put </a:t>
            </a:r>
            <a:r>
              <a:rPr lang="en" sz="2400" dirty="0" smtClean="0">
                <a:solidFill>
                  <a:srgbClr val="0809A2"/>
                </a:solidFill>
              </a:rPr>
              <a:t>as</a:t>
            </a:r>
            <a:r>
              <a:rPr lang="en-US" sz="2400" dirty="0" smtClean="0">
                <a:solidFill>
                  <a:srgbClr val="0809A2"/>
                </a:solidFill>
              </a:rPr>
              <a:t> </a:t>
            </a:r>
            <a:r>
              <a:rPr lang="en" sz="2400" dirty="0" smtClean="0">
                <a:solidFill>
                  <a:srgbClr val="0809A2"/>
                </a:solidFill>
              </a:rPr>
              <a:t>close </a:t>
            </a:r>
            <a:r>
              <a:rPr lang="en" sz="2400" dirty="0">
                <a:solidFill>
                  <a:srgbClr val="0809A2"/>
                </a:solidFill>
              </a:rPr>
              <a:t>together as possible so </a:t>
            </a:r>
            <a:r>
              <a:rPr lang="en-US" sz="2400" dirty="0" smtClean="0">
                <a:solidFill>
                  <a:srgbClr val="0809A2"/>
                </a:solidFill>
              </a:rPr>
              <a:t>wires </a:t>
            </a:r>
            <a:r>
              <a:rPr lang="en" sz="2400" dirty="0" smtClean="0">
                <a:solidFill>
                  <a:srgbClr val="0809A2"/>
                </a:solidFill>
              </a:rPr>
              <a:t>can</a:t>
            </a:r>
            <a:r>
              <a:rPr lang="en-US" sz="2400" dirty="0" smtClean="0">
                <a:solidFill>
                  <a:srgbClr val="0809A2"/>
                </a:solidFill>
              </a:rPr>
              <a:t> be </a:t>
            </a:r>
            <a:r>
              <a:rPr lang="en" sz="2400" dirty="0" smtClean="0">
                <a:solidFill>
                  <a:srgbClr val="0809A2"/>
                </a:solidFill>
              </a:rPr>
              <a:t>conserve</a:t>
            </a:r>
            <a:r>
              <a:rPr lang="en-US" sz="2400" dirty="0" smtClean="0">
                <a:solidFill>
                  <a:srgbClr val="0809A2"/>
                </a:solidFill>
              </a:rPr>
              <a:t>d </a:t>
            </a:r>
            <a:r>
              <a:rPr lang="en" sz="2400" dirty="0" smtClean="0">
                <a:solidFill>
                  <a:srgbClr val="0809A2"/>
                </a:solidFill>
              </a:rPr>
              <a:t>&amp; </a:t>
            </a:r>
            <a:r>
              <a:rPr lang="en-US" sz="2400" dirty="0" smtClean="0">
                <a:solidFill>
                  <a:srgbClr val="000090"/>
                </a:solidFill>
              </a:rPr>
              <a:t>the board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 smtClean="0">
                <a:solidFill>
                  <a:srgbClr val="000090"/>
                </a:solidFill>
              </a:rPr>
              <a:t>kept </a:t>
            </a:r>
            <a:r>
              <a:rPr lang="en-US" sz="2400" dirty="0" smtClean="0">
                <a:solidFill>
                  <a:srgbClr val="0809A2"/>
                </a:solidFill>
              </a:rPr>
              <a:t>cleaner </a:t>
            </a:r>
            <a:r>
              <a:rPr lang="en" sz="2400" dirty="0" smtClean="0">
                <a:solidFill>
                  <a:srgbClr val="0809A2"/>
                </a:solidFill>
              </a:rPr>
              <a:t>and lighter</a:t>
            </a:r>
            <a:r>
              <a:rPr lang="en-US" sz="2400" dirty="0" smtClean="0">
                <a:solidFill>
                  <a:srgbClr val="0809A2"/>
                </a:solidFill>
              </a:rPr>
              <a:t>.</a:t>
            </a:r>
            <a:endParaRPr lang="en" sz="2400" dirty="0">
              <a:solidFill>
                <a:srgbClr val="0809A2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>
                <a:solidFill>
                  <a:srgbClr val="E816A7"/>
                </a:solidFill>
              </a:rPr>
              <a:t>Wiring Tips</a:t>
            </a:r>
            <a:r>
              <a:rPr lang="en" dirty="0" smtClean="0">
                <a:solidFill>
                  <a:srgbClr val="E816A7"/>
                </a:solidFill>
              </a:rPr>
              <a:t>:</a:t>
            </a:r>
            <a:r>
              <a:rPr lang="en-US" dirty="0" smtClean="0">
                <a:solidFill>
                  <a:srgbClr val="E816A7"/>
                </a:solidFill>
              </a:rPr>
              <a:t> </a:t>
            </a:r>
            <a:r>
              <a:rPr lang="en" dirty="0" smtClean="0">
                <a:solidFill>
                  <a:srgbClr val="E816A7"/>
                </a:solidFill>
              </a:rPr>
              <a:t>Wire </a:t>
            </a:r>
            <a:r>
              <a:rPr lang="en" dirty="0">
                <a:solidFill>
                  <a:srgbClr val="E816A7"/>
                </a:solidFill>
              </a:rPr>
              <a:t>Placement 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6172" y="2697708"/>
            <a:ext cx="2447124" cy="1829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1817" y="2697708"/>
            <a:ext cx="2545899" cy="182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lvl="0" indent="-342900" rtl="0">
              <a:spcBef>
                <a:spcPts val="0"/>
              </a:spcBef>
              <a:buClr>
                <a:srgbClr val="0809A2"/>
              </a:buClr>
              <a:buFont typeface="Arial"/>
              <a:buChar char="•"/>
            </a:pPr>
            <a:r>
              <a:rPr lang="en-US" sz="2400" dirty="0">
                <a:solidFill>
                  <a:srgbClr val="0809A2"/>
                </a:solidFill>
              </a:rPr>
              <a:t>T</a:t>
            </a:r>
            <a:r>
              <a:rPr lang="en" sz="2400" dirty="0" smtClean="0">
                <a:solidFill>
                  <a:srgbClr val="0809A2"/>
                </a:solidFill>
              </a:rPr>
              <a:t>ry </a:t>
            </a:r>
            <a:r>
              <a:rPr lang="en" sz="2400" dirty="0">
                <a:solidFill>
                  <a:srgbClr val="0809A2"/>
                </a:solidFill>
              </a:rPr>
              <a:t>to keep wires just as long as </a:t>
            </a:r>
            <a:r>
              <a:rPr lang="en-US" sz="2400" dirty="0" smtClean="0">
                <a:solidFill>
                  <a:srgbClr val="0809A2"/>
                </a:solidFill>
              </a:rPr>
              <a:t>you</a:t>
            </a:r>
            <a:r>
              <a:rPr lang="en" sz="2400" dirty="0" smtClean="0">
                <a:solidFill>
                  <a:srgbClr val="0809A2"/>
                </a:solidFill>
              </a:rPr>
              <a:t> </a:t>
            </a:r>
            <a:r>
              <a:rPr lang="en" sz="2400" dirty="0">
                <a:solidFill>
                  <a:srgbClr val="0809A2"/>
                </a:solidFill>
              </a:rPr>
              <a:t>need them to form </a:t>
            </a:r>
            <a:r>
              <a:rPr lang="en-US" sz="2400" dirty="0" smtClean="0">
                <a:solidFill>
                  <a:srgbClr val="0809A2"/>
                </a:solidFill>
              </a:rPr>
              <a:t>the needed connection</a:t>
            </a:r>
          </a:p>
          <a:p>
            <a:pPr marL="571500" lvl="0" indent="-342900" rtl="0">
              <a:spcBef>
                <a:spcPts val="0"/>
              </a:spcBef>
              <a:buClr>
                <a:srgbClr val="0809A2"/>
              </a:buClr>
              <a:buFont typeface="Arial"/>
              <a:buChar char="•"/>
            </a:pPr>
            <a:endParaRPr lang="en" sz="2400" dirty="0">
              <a:solidFill>
                <a:srgbClr val="0809A2"/>
              </a:solidFill>
            </a:endParaRPr>
          </a:p>
          <a:p>
            <a:pPr marL="571500" lvl="0" indent="-342900" rtl="0">
              <a:spcBef>
                <a:spcPts val="0"/>
              </a:spcBef>
              <a:buClr>
                <a:srgbClr val="0809A2"/>
              </a:buClr>
              <a:buFont typeface="Arial"/>
              <a:buChar char="•"/>
            </a:pPr>
            <a:r>
              <a:rPr lang="en-US" sz="2400" dirty="0">
                <a:solidFill>
                  <a:srgbClr val="0809A2"/>
                </a:solidFill>
              </a:rPr>
              <a:t>I</a:t>
            </a:r>
            <a:r>
              <a:rPr lang="en" sz="2400" dirty="0" smtClean="0">
                <a:solidFill>
                  <a:srgbClr val="0809A2"/>
                </a:solidFill>
              </a:rPr>
              <a:t>nitially </a:t>
            </a:r>
            <a:r>
              <a:rPr lang="en" sz="2400" dirty="0">
                <a:solidFill>
                  <a:srgbClr val="0809A2"/>
                </a:solidFill>
              </a:rPr>
              <a:t>wires are cut to be a 3-6 inches longer so </a:t>
            </a:r>
            <a:r>
              <a:rPr lang="en-US" sz="2400" dirty="0" smtClean="0">
                <a:solidFill>
                  <a:srgbClr val="0809A2"/>
                </a:solidFill>
              </a:rPr>
              <a:t>wires</a:t>
            </a:r>
            <a:r>
              <a:rPr lang="en" sz="2400" dirty="0" smtClean="0">
                <a:solidFill>
                  <a:srgbClr val="0809A2"/>
                </a:solidFill>
              </a:rPr>
              <a:t> can</a:t>
            </a:r>
            <a:r>
              <a:rPr lang="en-US" sz="2400" dirty="0" smtClean="0">
                <a:solidFill>
                  <a:srgbClr val="0809A2"/>
                </a:solidFill>
              </a:rPr>
              <a:t> be</a:t>
            </a:r>
            <a:r>
              <a:rPr lang="en" sz="2400" dirty="0" smtClean="0">
                <a:solidFill>
                  <a:srgbClr val="0809A2"/>
                </a:solidFill>
              </a:rPr>
              <a:t> </a:t>
            </a:r>
            <a:r>
              <a:rPr lang="en" sz="2400" dirty="0">
                <a:solidFill>
                  <a:srgbClr val="0809A2"/>
                </a:solidFill>
              </a:rPr>
              <a:t>cut </a:t>
            </a:r>
            <a:r>
              <a:rPr lang="en" sz="2400" dirty="0" smtClean="0">
                <a:solidFill>
                  <a:srgbClr val="0809A2"/>
                </a:solidFill>
              </a:rPr>
              <a:t>shorter </a:t>
            </a:r>
            <a:r>
              <a:rPr lang="en" sz="2400" dirty="0">
                <a:solidFill>
                  <a:srgbClr val="0809A2"/>
                </a:solidFill>
              </a:rPr>
              <a:t>if </a:t>
            </a:r>
            <a:r>
              <a:rPr lang="en-US" sz="2400" dirty="0" smtClean="0">
                <a:solidFill>
                  <a:srgbClr val="0809A2"/>
                </a:solidFill>
              </a:rPr>
              <a:t>needed</a:t>
            </a:r>
            <a:endParaRPr sz="2400" dirty="0"/>
          </a:p>
        </p:txBody>
      </p:sp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E816A7"/>
                </a:solidFill>
              </a:rPr>
              <a:t>Wire Cutting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3193" y="3202750"/>
            <a:ext cx="3428249" cy="182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809A2"/>
              </a:buClr>
              <a:buAutoNum type="arabicPeriod"/>
            </a:pPr>
            <a:r>
              <a:rPr lang="en" sz="2400" dirty="0">
                <a:solidFill>
                  <a:srgbClr val="0809A2"/>
                </a:solidFill>
              </a:rPr>
              <a:t>Measure </a:t>
            </a:r>
            <a:r>
              <a:rPr lang="en-US" sz="2400" dirty="0" smtClean="0">
                <a:solidFill>
                  <a:srgbClr val="0809A2"/>
                </a:solidFill>
              </a:rPr>
              <a:t>needed wire’s length </a:t>
            </a:r>
            <a:r>
              <a:rPr lang="en" sz="2400" dirty="0" smtClean="0">
                <a:solidFill>
                  <a:srgbClr val="0809A2"/>
                </a:solidFill>
              </a:rPr>
              <a:t>and </a:t>
            </a:r>
            <a:r>
              <a:rPr lang="en" sz="2400" dirty="0">
                <a:solidFill>
                  <a:srgbClr val="0809A2"/>
                </a:solidFill>
              </a:rPr>
              <a:t>cut the wire 3-6 inches longer than </a:t>
            </a:r>
            <a:r>
              <a:rPr lang="en" sz="2400" dirty="0" smtClean="0">
                <a:solidFill>
                  <a:srgbClr val="0809A2"/>
                </a:solidFill>
              </a:rPr>
              <a:t>necessary</a:t>
            </a:r>
            <a:endParaRPr lang="en-US" sz="2400" dirty="0" smtClean="0">
              <a:solidFill>
                <a:srgbClr val="0809A2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0809A2"/>
              </a:buClr>
              <a:buAutoNum type="arabicPeriod"/>
            </a:pPr>
            <a:endParaRPr lang="en" sz="2400" dirty="0">
              <a:solidFill>
                <a:srgbClr val="0809A2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0809A2"/>
              </a:buClr>
              <a:buAutoNum type="arabicPeriod"/>
            </a:pPr>
            <a:r>
              <a:rPr lang="en-US" sz="2400" dirty="0" smtClean="0">
                <a:solidFill>
                  <a:srgbClr val="0809A2"/>
                </a:solidFill>
              </a:rPr>
              <a:t>Solder on the needed connectors and power pulls for your wire.</a:t>
            </a:r>
          </a:p>
          <a:p>
            <a:pPr marL="457200" lvl="0" indent="-228600" rtl="0">
              <a:spcBef>
                <a:spcPts val="0"/>
              </a:spcBef>
              <a:buClr>
                <a:srgbClr val="0809A2"/>
              </a:buClr>
              <a:buAutoNum type="arabicPeriod"/>
            </a:pPr>
            <a:endParaRPr lang="en" sz="2400" dirty="0">
              <a:solidFill>
                <a:srgbClr val="0809A2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0809A2"/>
              </a:buClr>
              <a:buAutoNum type="arabicPeriod"/>
            </a:pPr>
            <a:r>
              <a:rPr lang="en" sz="2400" dirty="0">
                <a:solidFill>
                  <a:srgbClr val="0809A2"/>
                </a:solidFill>
              </a:rPr>
              <a:t>Connect the wire to where it needs to </a:t>
            </a:r>
            <a:r>
              <a:rPr lang="en" sz="2400" dirty="0" smtClean="0">
                <a:solidFill>
                  <a:srgbClr val="0809A2"/>
                </a:solidFill>
              </a:rPr>
              <a:t>go</a:t>
            </a:r>
            <a:endParaRPr lang="en-US" sz="2400" dirty="0" smtClean="0">
              <a:solidFill>
                <a:srgbClr val="0809A2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0809A2"/>
              </a:buClr>
              <a:buAutoNum type="arabicPeriod"/>
            </a:pPr>
            <a:endParaRPr lang="en" sz="2400" dirty="0">
              <a:solidFill>
                <a:srgbClr val="0809A2"/>
              </a:solidFill>
            </a:endParaRPr>
          </a:p>
          <a:p>
            <a:pPr marL="457200" lvl="0" indent="-228600">
              <a:spcBef>
                <a:spcPts val="0"/>
              </a:spcBef>
              <a:buClr>
                <a:srgbClr val="0809A2"/>
              </a:buClr>
              <a:buAutoNum type="arabicPeriod"/>
            </a:pPr>
            <a:r>
              <a:rPr lang="en" sz="2400" dirty="0">
                <a:solidFill>
                  <a:srgbClr val="0809A2"/>
                </a:solidFill>
              </a:rPr>
              <a:t>Properly adjust </a:t>
            </a:r>
            <a:r>
              <a:rPr lang="en-US" sz="2400" dirty="0" smtClean="0">
                <a:solidFill>
                  <a:srgbClr val="0809A2"/>
                </a:solidFill>
              </a:rPr>
              <a:t>wire </a:t>
            </a:r>
            <a:r>
              <a:rPr lang="en" sz="2400" dirty="0" smtClean="0">
                <a:solidFill>
                  <a:srgbClr val="0809A2"/>
                </a:solidFill>
              </a:rPr>
              <a:t>length </a:t>
            </a:r>
            <a:r>
              <a:rPr lang="en-US" sz="2400" dirty="0" smtClean="0">
                <a:solidFill>
                  <a:srgbClr val="0809A2"/>
                </a:solidFill>
              </a:rPr>
              <a:t>so it can be</a:t>
            </a:r>
            <a:r>
              <a:rPr lang="en" sz="2400" dirty="0" smtClean="0">
                <a:solidFill>
                  <a:srgbClr val="0809A2"/>
                </a:solidFill>
              </a:rPr>
              <a:t> attach</a:t>
            </a:r>
            <a:r>
              <a:rPr lang="en-US" sz="2400" dirty="0" err="1" smtClean="0">
                <a:solidFill>
                  <a:srgbClr val="0809A2"/>
                </a:solidFill>
              </a:rPr>
              <a:t>ed</a:t>
            </a:r>
            <a:r>
              <a:rPr lang="en" sz="2400" dirty="0" smtClean="0">
                <a:solidFill>
                  <a:srgbClr val="0809A2"/>
                </a:solidFill>
              </a:rPr>
              <a:t> </a:t>
            </a:r>
            <a:r>
              <a:rPr lang="en" sz="2400" dirty="0">
                <a:solidFill>
                  <a:srgbClr val="0809A2"/>
                </a:solidFill>
              </a:rPr>
              <a:t>to power supply (PDP)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E816A7"/>
                </a:solidFill>
              </a:rPr>
              <a:t>Wire Cutting cont.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lvl="0" indent="-342900" rtl="0">
              <a:spcBef>
                <a:spcPts val="0"/>
              </a:spcBef>
              <a:buClr>
                <a:srgbClr val="0809A2"/>
              </a:buClr>
              <a:buFont typeface="Arial"/>
              <a:buChar char="•"/>
            </a:pPr>
            <a:r>
              <a:rPr lang="en-US" sz="2400" dirty="0">
                <a:solidFill>
                  <a:srgbClr val="0809A2"/>
                </a:solidFill>
              </a:rPr>
              <a:t>U</a:t>
            </a:r>
            <a:r>
              <a:rPr lang="en" sz="2400" dirty="0" smtClean="0">
                <a:solidFill>
                  <a:srgbClr val="0809A2"/>
                </a:solidFill>
              </a:rPr>
              <a:t>se </a:t>
            </a:r>
            <a:r>
              <a:rPr lang="en" sz="2400" dirty="0">
                <a:solidFill>
                  <a:srgbClr val="0809A2"/>
                </a:solidFill>
              </a:rPr>
              <a:t>vinyl marking tape to color </a:t>
            </a:r>
            <a:r>
              <a:rPr lang="en" sz="2400" dirty="0" smtClean="0">
                <a:solidFill>
                  <a:srgbClr val="0809A2"/>
                </a:solidFill>
              </a:rPr>
              <a:t>code</a:t>
            </a:r>
            <a:r>
              <a:rPr lang="en-US" sz="2400" dirty="0" smtClean="0">
                <a:solidFill>
                  <a:srgbClr val="0809A2"/>
                </a:solidFill>
              </a:rPr>
              <a:t> &amp; use</a:t>
            </a:r>
            <a:r>
              <a:rPr lang="en" sz="2400" dirty="0" smtClean="0">
                <a:solidFill>
                  <a:srgbClr val="0809A2"/>
                </a:solidFill>
              </a:rPr>
              <a:t> </a:t>
            </a:r>
            <a:r>
              <a:rPr lang="en" sz="2400" dirty="0">
                <a:solidFill>
                  <a:srgbClr val="0809A2"/>
                </a:solidFill>
              </a:rPr>
              <a:t>two different colors per set of </a:t>
            </a:r>
            <a:r>
              <a:rPr lang="en" sz="2400" dirty="0" smtClean="0">
                <a:solidFill>
                  <a:srgbClr val="0809A2"/>
                </a:solidFill>
              </a:rPr>
              <a:t>wires</a:t>
            </a:r>
            <a:r>
              <a:rPr lang="en-US" sz="2400" dirty="0" smtClean="0">
                <a:solidFill>
                  <a:srgbClr val="0809A2"/>
                </a:solidFill>
              </a:rPr>
              <a:t>.</a:t>
            </a:r>
          </a:p>
          <a:p>
            <a:pPr marL="571500" lvl="0" indent="-342900" rtl="0">
              <a:spcBef>
                <a:spcPts val="0"/>
              </a:spcBef>
              <a:buClr>
                <a:srgbClr val="0809A2"/>
              </a:buClr>
              <a:buFont typeface="Arial"/>
              <a:buChar char="•"/>
            </a:pPr>
            <a:endParaRPr lang="en" sz="2400" dirty="0">
              <a:solidFill>
                <a:srgbClr val="0809A2"/>
              </a:solidFill>
            </a:endParaRPr>
          </a:p>
          <a:p>
            <a:pPr marL="571500" lvl="0" indent="-342900" rtl="0">
              <a:spcBef>
                <a:spcPts val="0"/>
              </a:spcBef>
              <a:buClr>
                <a:srgbClr val="0809A2"/>
              </a:buClr>
              <a:buFont typeface="Arial"/>
              <a:buChar char="•"/>
            </a:pPr>
            <a:r>
              <a:rPr lang="en-US" sz="2400" dirty="0">
                <a:solidFill>
                  <a:srgbClr val="0809A2"/>
                </a:solidFill>
              </a:rPr>
              <a:t>C</a:t>
            </a:r>
            <a:r>
              <a:rPr lang="en" sz="2400" dirty="0" smtClean="0">
                <a:solidFill>
                  <a:srgbClr val="0809A2"/>
                </a:solidFill>
              </a:rPr>
              <a:t>olor </a:t>
            </a:r>
            <a:r>
              <a:rPr lang="en" sz="2400" dirty="0">
                <a:solidFill>
                  <a:srgbClr val="0809A2"/>
                </a:solidFill>
              </a:rPr>
              <a:t>code so that </a:t>
            </a:r>
            <a:r>
              <a:rPr lang="en-US" sz="2400" dirty="0" smtClean="0">
                <a:solidFill>
                  <a:srgbClr val="0809A2"/>
                </a:solidFill>
              </a:rPr>
              <a:t>you</a:t>
            </a:r>
            <a:r>
              <a:rPr lang="en" sz="2400" dirty="0" smtClean="0">
                <a:solidFill>
                  <a:srgbClr val="0809A2"/>
                </a:solidFill>
              </a:rPr>
              <a:t> </a:t>
            </a:r>
            <a:r>
              <a:rPr lang="en" sz="2400" dirty="0">
                <a:solidFill>
                  <a:srgbClr val="0809A2"/>
                </a:solidFill>
              </a:rPr>
              <a:t>know what everything is and so the programming subteam can identify </a:t>
            </a:r>
            <a:r>
              <a:rPr lang="en" sz="2400" dirty="0" smtClean="0">
                <a:solidFill>
                  <a:srgbClr val="0809A2"/>
                </a:solidFill>
              </a:rPr>
              <a:t>where</a:t>
            </a:r>
            <a:r>
              <a:rPr lang="en-US" sz="2400" dirty="0">
                <a:solidFill>
                  <a:srgbClr val="0809A2"/>
                </a:solidFill>
              </a:rPr>
              <a:t> </a:t>
            </a:r>
            <a:r>
              <a:rPr lang="en-US" sz="2400" dirty="0" smtClean="0">
                <a:solidFill>
                  <a:srgbClr val="0809A2"/>
                </a:solidFill>
              </a:rPr>
              <a:t>the wires </a:t>
            </a:r>
            <a:r>
              <a:rPr lang="en" sz="2400" dirty="0" smtClean="0">
                <a:solidFill>
                  <a:srgbClr val="0809A2"/>
                </a:solidFill>
              </a:rPr>
              <a:t>are </a:t>
            </a:r>
            <a:r>
              <a:rPr lang="en" sz="2400" dirty="0">
                <a:solidFill>
                  <a:srgbClr val="0809A2"/>
                </a:solidFill>
              </a:rPr>
              <a:t>plugged </a:t>
            </a:r>
            <a:r>
              <a:rPr lang="en" sz="2400" dirty="0" smtClean="0">
                <a:solidFill>
                  <a:srgbClr val="0809A2"/>
                </a:solidFill>
              </a:rPr>
              <a:t>in</a:t>
            </a:r>
            <a:r>
              <a:rPr lang="en-US" sz="2400" dirty="0" smtClean="0">
                <a:solidFill>
                  <a:srgbClr val="0809A2"/>
                </a:solidFill>
              </a:rPr>
              <a:t>to or run to.</a:t>
            </a:r>
            <a:endParaRPr lang="en" sz="2400" dirty="0">
              <a:solidFill>
                <a:srgbClr val="0809A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E816A7"/>
                </a:solidFill>
              </a:rPr>
              <a:t>Color Coding</a:t>
            </a:r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5475" y="3821300"/>
            <a:ext cx="3465100" cy="100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2220050" y="177825"/>
            <a:ext cx="4710000" cy="58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" sz="3600">
                <a:solidFill>
                  <a:srgbClr val="E816A7"/>
                </a:solidFill>
              </a:rPr>
              <a:t>  Table of Contents</a:t>
            </a:r>
          </a:p>
        </p:txBody>
      </p:sp>
      <p:sp>
        <p:nvSpPr>
          <p:cNvPr id="31" name="Shape 31"/>
          <p:cNvSpPr txBox="1"/>
          <p:nvPr/>
        </p:nvSpPr>
        <p:spPr>
          <a:xfrm>
            <a:off x="596886" y="296481"/>
            <a:ext cx="7469700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600" b="1" dirty="0">
              <a:solidFill>
                <a:srgbClr val="0809A2"/>
              </a:solidFill>
            </a:endParaRPr>
          </a:p>
          <a:p>
            <a:pPr marL="457200" lvl="0" indent="-330200" rtl="0">
              <a:lnSpc>
                <a:spcPct val="200000"/>
              </a:lnSpc>
              <a:spcBef>
                <a:spcPts val="0"/>
              </a:spcBef>
              <a:buClr>
                <a:srgbClr val="0809A2"/>
              </a:buClr>
              <a:buSzPct val="100000"/>
              <a:buChar char="●"/>
            </a:pPr>
            <a:r>
              <a:rPr lang="en" sz="1600" b="1" dirty="0">
                <a:solidFill>
                  <a:srgbClr val="0809A2"/>
                </a:solidFill>
              </a:rPr>
              <a:t>Power Distribution Panel (PDP)</a:t>
            </a:r>
          </a:p>
          <a:p>
            <a:pPr marL="457200" lvl="0" indent="-330200" rtl="0">
              <a:lnSpc>
                <a:spcPct val="200000"/>
              </a:lnSpc>
              <a:spcBef>
                <a:spcPts val="0"/>
              </a:spcBef>
              <a:buClr>
                <a:srgbClr val="0809A2"/>
              </a:buClr>
              <a:buSzPct val="100000"/>
              <a:buChar char="●"/>
            </a:pPr>
            <a:r>
              <a:rPr lang="en" sz="1600" b="1" dirty="0" smtClean="0">
                <a:solidFill>
                  <a:srgbClr val="0809A2"/>
                </a:solidFill>
              </a:rPr>
              <a:t>Pneumatics</a:t>
            </a:r>
            <a:r>
              <a:rPr lang="en-US" sz="1600" b="1" dirty="0" smtClean="0">
                <a:solidFill>
                  <a:srgbClr val="0809A2"/>
                </a:solidFill>
              </a:rPr>
              <a:t>/Pneumatics</a:t>
            </a:r>
            <a:r>
              <a:rPr lang="en" sz="1600" b="1" dirty="0" smtClean="0">
                <a:solidFill>
                  <a:srgbClr val="0809A2"/>
                </a:solidFill>
              </a:rPr>
              <a:t> </a:t>
            </a:r>
            <a:r>
              <a:rPr lang="en" sz="1600" b="1" dirty="0">
                <a:solidFill>
                  <a:srgbClr val="0809A2"/>
                </a:solidFill>
              </a:rPr>
              <a:t>Control </a:t>
            </a:r>
            <a:r>
              <a:rPr lang="en" sz="1600" b="1" dirty="0" smtClean="0">
                <a:solidFill>
                  <a:srgbClr val="0809A2"/>
                </a:solidFill>
              </a:rPr>
              <a:t>Module </a:t>
            </a:r>
            <a:r>
              <a:rPr lang="en" sz="1600" b="1" dirty="0">
                <a:solidFill>
                  <a:srgbClr val="0809A2"/>
                </a:solidFill>
              </a:rPr>
              <a:t>(PCM)</a:t>
            </a:r>
          </a:p>
          <a:p>
            <a:pPr marL="457200" lvl="0" indent="-330200" rtl="0">
              <a:lnSpc>
                <a:spcPct val="200000"/>
              </a:lnSpc>
              <a:spcBef>
                <a:spcPts val="0"/>
              </a:spcBef>
              <a:buClr>
                <a:srgbClr val="0809A2"/>
              </a:buClr>
              <a:buSzPct val="100000"/>
              <a:buChar char="●"/>
            </a:pPr>
            <a:r>
              <a:rPr lang="en" sz="1600" b="1" dirty="0">
                <a:solidFill>
                  <a:srgbClr val="0809A2"/>
                </a:solidFill>
              </a:rPr>
              <a:t>Motor Controllers</a:t>
            </a:r>
          </a:p>
          <a:p>
            <a:pPr marL="914400" lvl="1" indent="-330200" rtl="0">
              <a:lnSpc>
                <a:spcPct val="200000"/>
              </a:lnSpc>
              <a:spcBef>
                <a:spcPts val="0"/>
              </a:spcBef>
              <a:buClr>
                <a:srgbClr val="0809A2"/>
              </a:buClr>
              <a:buSzPct val="100000"/>
              <a:buChar char="○"/>
            </a:pPr>
            <a:r>
              <a:rPr lang="en" sz="1600" b="1" dirty="0">
                <a:solidFill>
                  <a:srgbClr val="0809A2"/>
                </a:solidFill>
              </a:rPr>
              <a:t>Talons</a:t>
            </a:r>
          </a:p>
          <a:p>
            <a:pPr marL="914400" lvl="1" indent="-330200" rtl="0">
              <a:lnSpc>
                <a:spcPct val="200000"/>
              </a:lnSpc>
              <a:spcBef>
                <a:spcPts val="0"/>
              </a:spcBef>
              <a:buClr>
                <a:srgbClr val="0809A2"/>
              </a:buClr>
              <a:buSzPct val="100000"/>
              <a:buChar char="○"/>
            </a:pPr>
            <a:r>
              <a:rPr lang="en" sz="1600" b="1" dirty="0" smtClean="0">
                <a:solidFill>
                  <a:srgbClr val="0809A2"/>
                </a:solidFill>
              </a:rPr>
              <a:t>Victors</a:t>
            </a:r>
            <a:endParaRPr lang="en" sz="1600" b="1" dirty="0">
              <a:solidFill>
                <a:srgbClr val="0809A2"/>
              </a:solidFill>
            </a:endParaRPr>
          </a:p>
          <a:p>
            <a:pPr marL="457200" lvl="0" indent="-330200" rtl="0">
              <a:lnSpc>
                <a:spcPct val="200000"/>
              </a:lnSpc>
              <a:spcBef>
                <a:spcPts val="0"/>
              </a:spcBef>
              <a:buClr>
                <a:srgbClr val="0809A2"/>
              </a:buClr>
              <a:buSzPct val="100000"/>
              <a:buChar char="●"/>
            </a:pPr>
            <a:r>
              <a:rPr lang="en-US" sz="1600" b="1" dirty="0" smtClean="0">
                <a:solidFill>
                  <a:srgbClr val="0809A2"/>
                </a:solidFill>
              </a:rPr>
              <a:t>2016 Radio</a:t>
            </a:r>
          </a:p>
          <a:p>
            <a:pPr marL="457200" lvl="0" indent="-330200" rtl="0">
              <a:lnSpc>
                <a:spcPct val="200000"/>
              </a:lnSpc>
              <a:spcBef>
                <a:spcPts val="0"/>
              </a:spcBef>
              <a:buClr>
                <a:srgbClr val="0809A2"/>
              </a:buClr>
              <a:buSzPct val="100000"/>
              <a:buChar char="●"/>
            </a:pPr>
            <a:r>
              <a:rPr lang="en" sz="1600" b="1" dirty="0" smtClean="0">
                <a:solidFill>
                  <a:srgbClr val="0809A2"/>
                </a:solidFill>
              </a:rPr>
              <a:t>Wiring </a:t>
            </a:r>
            <a:r>
              <a:rPr lang="en" sz="1600" b="1" dirty="0">
                <a:solidFill>
                  <a:srgbClr val="0809A2"/>
                </a:solidFill>
              </a:rPr>
              <a:t>Tips</a:t>
            </a:r>
          </a:p>
          <a:p>
            <a:pPr marL="457200" lvl="0" indent="-330200" rtl="0">
              <a:lnSpc>
                <a:spcPct val="200000"/>
              </a:lnSpc>
              <a:spcBef>
                <a:spcPts val="0"/>
              </a:spcBef>
              <a:buClr>
                <a:srgbClr val="0809A2"/>
              </a:buClr>
              <a:buSzPct val="100000"/>
              <a:buChar char="●"/>
            </a:pPr>
            <a:r>
              <a:rPr lang="en" sz="1600" b="1" dirty="0" smtClean="0">
                <a:solidFill>
                  <a:srgbClr val="0809A2"/>
                </a:solidFill>
              </a:rPr>
              <a:t>roboRIO</a:t>
            </a:r>
            <a:r>
              <a:rPr lang="en-US" sz="1600" b="1" dirty="0" smtClean="0">
                <a:solidFill>
                  <a:srgbClr val="0809A2"/>
                </a:solidFill>
              </a:rPr>
              <a:t> &amp; MPX</a:t>
            </a:r>
            <a:endParaRPr lang="en" sz="1600" b="1" dirty="0">
              <a:solidFill>
                <a:srgbClr val="0809A2"/>
              </a:solidFill>
            </a:endParaRPr>
          </a:p>
          <a:p>
            <a:pPr marL="457200" lvl="0" indent="-330200" rtl="0">
              <a:lnSpc>
                <a:spcPct val="200000"/>
              </a:lnSpc>
              <a:spcBef>
                <a:spcPts val="0"/>
              </a:spcBef>
              <a:buClr>
                <a:srgbClr val="0809A2"/>
              </a:buClr>
              <a:buSzPct val="100000"/>
              <a:buChar char="●"/>
            </a:pPr>
            <a:r>
              <a:rPr lang="en" sz="1600" b="1" dirty="0">
                <a:solidFill>
                  <a:srgbClr val="0809A2"/>
                </a:solidFill>
              </a:rPr>
              <a:t>Voltage Regulator Module</a:t>
            </a:r>
          </a:p>
          <a:p>
            <a:pPr lvl="0" rtl="0">
              <a:spcBef>
                <a:spcPts val="0"/>
              </a:spcBef>
              <a:buNone/>
            </a:pPr>
            <a:endParaRPr sz="1600" b="1" dirty="0">
              <a:solidFill>
                <a:srgbClr val="0809A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600" b="1" dirty="0">
              <a:solidFill>
                <a:srgbClr val="0809A2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800" b="1" dirty="0">
              <a:solidFill>
                <a:srgbClr val="00FFFF"/>
              </a:solidFill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800" b="1" dirty="0">
              <a:solidFill>
                <a:srgbClr val="00FFFF"/>
              </a:solidFill>
            </a:endParaRPr>
          </a:p>
        </p:txBody>
      </p:sp>
      <p:pic>
        <p:nvPicPr>
          <p:cNvPr id="32" name="Shape 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3718" y="1593760"/>
            <a:ext cx="3492663" cy="3549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816A7"/>
                </a:solidFill>
              </a:rPr>
              <a:t>Electrical Board Tips</a:t>
            </a:r>
            <a:endParaRPr lang="en-US" dirty="0">
              <a:solidFill>
                <a:srgbClr val="E816A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298450">
              <a:lnSpc>
                <a:spcPct val="115000"/>
              </a:lnSpc>
              <a:buChar char="●"/>
            </a:pPr>
            <a:r>
              <a:rPr lang="en-US" sz="1800" dirty="0" smtClean="0">
                <a:solidFill>
                  <a:srgbClr val="000090"/>
                </a:solidFill>
              </a:rPr>
              <a:t>M</a:t>
            </a:r>
            <a:r>
              <a:rPr lang="en" sz="1800" dirty="0" smtClean="0">
                <a:solidFill>
                  <a:srgbClr val="000090"/>
                </a:solidFill>
              </a:rPr>
              <a:t>aterials</a:t>
            </a:r>
            <a:r>
              <a:rPr lang="en-US" sz="1800" dirty="0" smtClean="0">
                <a:solidFill>
                  <a:srgbClr val="000090"/>
                </a:solidFill>
              </a:rPr>
              <a:t> to use</a:t>
            </a:r>
            <a:r>
              <a:rPr lang="en" sz="1800" dirty="0" smtClean="0">
                <a:solidFill>
                  <a:srgbClr val="000090"/>
                </a:solidFill>
              </a:rPr>
              <a:t> fo</a:t>
            </a:r>
            <a:r>
              <a:rPr lang="en-US" sz="1800" dirty="0" smtClean="0">
                <a:solidFill>
                  <a:srgbClr val="000090"/>
                </a:solidFill>
              </a:rPr>
              <a:t>r making an </a:t>
            </a:r>
            <a:r>
              <a:rPr lang="en" sz="1800" dirty="0" smtClean="0">
                <a:solidFill>
                  <a:srgbClr val="000090"/>
                </a:solidFill>
              </a:rPr>
              <a:t>electrical </a:t>
            </a:r>
            <a:r>
              <a:rPr lang="en" sz="1800" dirty="0">
                <a:solidFill>
                  <a:srgbClr val="000090"/>
                </a:solidFill>
              </a:rPr>
              <a:t>board</a:t>
            </a:r>
          </a:p>
          <a:p>
            <a:pPr marL="914400" lvl="1" indent="-298450">
              <a:lnSpc>
                <a:spcPct val="115000"/>
              </a:lnSpc>
              <a:buChar char="○"/>
            </a:pPr>
            <a:r>
              <a:rPr lang="en" sz="1800" dirty="0">
                <a:solidFill>
                  <a:srgbClr val="000090"/>
                </a:solidFill>
              </a:rPr>
              <a:t>non conductive</a:t>
            </a:r>
          </a:p>
          <a:p>
            <a:pPr marL="914400" lvl="1" indent="-298450">
              <a:lnSpc>
                <a:spcPct val="115000"/>
              </a:lnSpc>
              <a:buChar char="○"/>
            </a:pPr>
            <a:r>
              <a:rPr lang="en" sz="1800" dirty="0">
                <a:solidFill>
                  <a:srgbClr val="000090"/>
                </a:solidFill>
              </a:rPr>
              <a:t>lexan, wood, something or something like </a:t>
            </a:r>
            <a:r>
              <a:rPr lang="en" sz="1800" dirty="0" smtClean="0">
                <a:solidFill>
                  <a:srgbClr val="000090"/>
                </a:solidFill>
              </a:rPr>
              <a:t>that</a:t>
            </a:r>
            <a:endParaRPr lang="en-US" sz="1800" dirty="0" smtClean="0">
              <a:solidFill>
                <a:srgbClr val="000090"/>
              </a:solidFill>
            </a:endParaRPr>
          </a:p>
          <a:p>
            <a:pPr marL="914400" lvl="1" indent="-298450">
              <a:lnSpc>
                <a:spcPct val="115000"/>
              </a:lnSpc>
              <a:buChar char="○"/>
            </a:pPr>
            <a:endParaRPr lang="en" sz="1800" dirty="0">
              <a:solidFill>
                <a:srgbClr val="000090"/>
              </a:solidFill>
            </a:endParaRPr>
          </a:p>
          <a:p>
            <a:pPr marL="457200" lvl="0" indent="-298450">
              <a:lnSpc>
                <a:spcPct val="115000"/>
              </a:lnSpc>
              <a:buChar char="●"/>
            </a:pPr>
            <a:r>
              <a:rPr lang="en-US" sz="1800" dirty="0" smtClean="0">
                <a:solidFill>
                  <a:srgbClr val="000090"/>
                </a:solidFill>
              </a:rPr>
              <a:t>E</a:t>
            </a:r>
            <a:r>
              <a:rPr lang="en" sz="1800" dirty="0" smtClean="0">
                <a:solidFill>
                  <a:srgbClr val="000090"/>
                </a:solidFill>
              </a:rPr>
              <a:t>lectrical </a:t>
            </a:r>
            <a:r>
              <a:rPr lang="en" sz="1800" dirty="0">
                <a:solidFill>
                  <a:srgbClr val="000090"/>
                </a:solidFill>
              </a:rPr>
              <a:t>board location</a:t>
            </a:r>
          </a:p>
          <a:p>
            <a:pPr marL="914400" lvl="1" indent="-298450">
              <a:lnSpc>
                <a:spcPct val="115000"/>
              </a:lnSpc>
              <a:buChar char="○"/>
            </a:pPr>
            <a:r>
              <a:rPr lang="en" sz="1800" dirty="0">
                <a:solidFill>
                  <a:srgbClr val="000090"/>
                </a:solidFill>
              </a:rPr>
              <a:t>central </a:t>
            </a:r>
            <a:r>
              <a:rPr lang="en" sz="1800" dirty="0" smtClean="0">
                <a:solidFill>
                  <a:srgbClr val="000090"/>
                </a:solidFill>
              </a:rPr>
              <a:t>location</a:t>
            </a:r>
            <a:endParaRPr lang="en-US" sz="1800" dirty="0" smtClean="0">
              <a:solidFill>
                <a:srgbClr val="000090"/>
              </a:solidFill>
            </a:endParaRPr>
          </a:p>
          <a:p>
            <a:pPr marL="914400" lvl="1" indent="-298450">
              <a:lnSpc>
                <a:spcPct val="115000"/>
              </a:lnSpc>
              <a:buChar char="○"/>
            </a:pPr>
            <a:endParaRPr lang="en" sz="1800" dirty="0">
              <a:solidFill>
                <a:srgbClr val="000090"/>
              </a:solidFill>
            </a:endParaRPr>
          </a:p>
          <a:p>
            <a:pPr marL="457200" lvl="0" indent="-298450">
              <a:lnSpc>
                <a:spcPct val="115000"/>
              </a:lnSpc>
              <a:buChar char="●"/>
            </a:pPr>
            <a:r>
              <a:rPr lang="en-US" sz="1800" dirty="0" smtClean="0">
                <a:solidFill>
                  <a:srgbClr val="000090"/>
                </a:solidFill>
              </a:rPr>
              <a:t>O</a:t>
            </a:r>
            <a:r>
              <a:rPr lang="en" sz="1800" dirty="0" smtClean="0">
                <a:solidFill>
                  <a:srgbClr val="000090"/>
                </a:solidFill>
              </a:rPr>
              <a:t>rganization </a:t>
            </a:r>
            <a:r>
              <a:rPr lang="en" sz="1800" dirty="0">
                <a:solidFill>
                  <a:srgbClr val="000090"/>
                </a:solidFill>
              </a:rPr>
              <a:t>of board</a:t>
            </a:r>
          </a:p>
          <a:p>
            <a:pPr marL="914400" lvl="1" indent="-298450">
              <a:lnSpc>
                <a:spcPct val="115000"/>
              </a:lnSpc>
              <a:buChar char="○"/>
            </a:pPr>
            <a:r>
              <a:rPr lang="en" sz="1800" dirty="0">
                <a:solidFill>
                  <a:srgbClr val="000090"/>
                </a:solidFill>
              </a:rPr>
              <a:t>leave room for routing wires</a:t>
            </a:r>
          </a:p>
          <a:p>
            <a:pPr marL="1371600" lvl="2" indent="-298450">
              <a:lnSpc>
                <a:spcPct val="115000"/>
              </a:lnSpc>
              <a:buChar char="■"/>
            </a:pPr>
            <a:r>
              <a:rPr lang="en" sz="1800" dirty="0" smtClean="0">
                <a:solidFill>
                  <a:srgbClr val="000090"/>
                </a:solidFill>
              </a:rPr>
              <a:t>U</a:t>
            </a:r>
            <a:r>
              <a:rPr lang="en-US" sz="1800" dirty="0" smtClean="0">
                <a:solidFill>
                  <a:srgbClr val="000090"/>
                </a:solidFill>
              </a:rPr>
              <a:t>se </a:t>
            </a:r>
            <a:r>
              <a:rPr lang="en" sz="1800" dirty="0" smtClean="0">
                <a:solidFill>
                  <a:srgbClr val="000090"/>
                </a:solidFill>
              </a:rPr>
              <a:t>zipties</a:t>
            </a:r>
            <a:r>
              <a:rPr lang="en-US" sz="1800" dirty="0" smtClean="0">
                <a:solidFill>
                  <a:srgbClr val="000090"/>
                </a:solidFill>
              </a:rPr>
              <a:t> or </a:t>
            </a:r>
            <a:r>
              <a:rPr lang="en" sz="1800" dirty="0" smtClean="0">
                <a:solidFill>
                  <a:srgbClr val="000090"/>
                </a:solidFill>
              </a:rPr>
              <a:t>tiedowns</a:t>
            </a:r>
            <a:r>
              <a:rPr lang="en-US" sz="1800" dirty="0" smtClean="0">
                <a:solidFill>
                  <a:srgbClr val="000090"/>
                </a:solidFill>
              </a:rPr>
              <a:t> to help route</a:t>
            </a:r>
            <a:endParaRPr lang="en" sz="1800" dirty="0">
              <a:solidFill>
                <a:srgbClr val="00009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3324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511125" y="9815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0">
                <a:solidFill>
                  <a:srgbClr val="E816A7"/>
                </a:solidFill>
              </a:rPr>
              <a:t>Voltage Regulator Module Function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114622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rgbClr val="0809A2"/>
              </a:buClr>
              <a:buSzPct val="100000"/>
            </a:pPr>
            <a:r>
              <a:rPr lang="en" sz="2000" dirty="0" smtClean="0">
                <a:solidFill>
                  <a:srgbClr val="0809A2"/>
                </a:solidFill>
              </a:rPr>
              <a:t>It </a:t>
            </a:r>
            <a:r>
              <a:rPr lang="en" sz="2000" dirty="0">
                <a:solidFill>
                  <a:srgbClr val="0809A2"/>
                </a:solidFill>
              </a:rPr>
              <a:t>provides 500ma or 2A at both 5 and 12 volts. Power is supplied from one of the fused connectors on the Power Distribution Panel. 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0809A2"/>
              </a:solidFill>
            </a:endParaRPr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630" y="2570575"/>
            <a:ext cx="2873475" cy="215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8325" y="2570575"/>
            <a:ext cx="3068475" cy="230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600" b="0">
                <a:solidFill>
                  <a:srgbClr val="E816A7"/>
                </a:solidFill>
              </a:rPr>
              <a:t>Parts of the roboRio</a:t>
            </a:r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9475" y="1032575"/>
            <a:ext cx="5785049" cy="4060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235579" y="14631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000" b="0" dirty="0" smtClean="0">
                <a:solidFill>
                  <a:srgbClr val="E816A7"/>
                </a:solidFill>
              </a:rPr>
              <a:t>The </a:t>
            </a:r>
            <a:r>
              <a:rPr lang="en-US" sz="3000" b="0" dirty="0" err="1" smtClean="0">
                <a:solidFill>
                  <a:srgbClr val="E816A7"/>
                </a:solidFill>
              </a:rPr>
              <a:t>roboRio</a:t>
            </a:r>
            <a:endParaRPr lang="en" sz="3000" b="0" dirty="0">
              <a:solidFill>
                <a:srgbClr val="E816A7"/>
              </a:solidFill>
            </a:endParaRP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lvl="0" indent="-342900" rtl="0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rgbClr val="0809A2"/>
              </a:buClr>
              <a:buSzPct val="100000"/>
              <a:buFont typeface="Arial"/>
              <a:buChar char="•"/>
            </a:pPr>
            <a:r>
              <a:rPr lang="en" sz="2400" dirty="0" smtClean="0">
                <a:solidFill>
                  <a:srgbClr val="0809A2"/>
                </a:solidFill>
              </a:rPr>
              <a:t>The </a:t>
            </a:r>
            <a:r>
              <a:rPr lang="en" sz="2400" dirty="0">
                <a:solidFill>
                  <a:srgbClr val="0809A2"/>
                </a:solidFill>
              </a:rPr>
              <a:t>roboRio uses NI Real-Time Linux OS, which is used in most of NI new Rio </a:t>
            </a:r>
            <a:r>
              <a:rPr lang="en" sz="2400" dirty="0" smtClean="0">
                <a:solidFill>
                  <a:srgbClr val="0809A2"/>
                </a:solidFill>
              </a:rPr>
              <a:t>Devices</a:t>
            </a:r>
            <a:endParaRPr lang="en-US" sz="2400" dirty="0" smtClean="0">
              <a:solidFill>
                <a:srgbClr val="0809A2"/>
              </a:solidFill>
            </a:endParaRPr>
          </a:p>
          <a:p>
            <a:pPr marL="571500" lvl="0" indent="-342900">
              <a:lnSpc>
                <a:spcPct val="115000"/>
              </a:lnSpc>
              <a:spcAft>
                <a:spcPts val="2000"/>
              </a:spcAft>
              <a:buClr>
                <a:srgbClr val="0809A2"/>
              </a:buClr>
              <a:buFont typeface="Arial"/>
              <a:buChar char="•"/>
            </a:pPr>
            <a:r>
              <a:rPr lang="en-US" sz="2400" dirty="0">
                <a:solidFill>
                  <a:srgbClr val="0809A2"/>
                </a:solidFill>
              </a:rPr>
              <a:t>The </a:t>
            </a:r>
            <a:r>
              <a:rPr lang="en-US" sz="2400" dirty="0" err="1">
                <a:solidFill>
                  <a:srgbClr val="0809A2"/>
                </a:solidFill>
              </a:rPr>
              <a:t>roboRIO</a:t>
            </a:r>
            <a:r>
              <a:rPr lang="en-US" sz="2400" dirty="0">
                <a:solidFill>
                  <a:srgbClr val="0809A2"/>
                </a:solidFill>
              </a:rPr>
              <a:t> </a:t>
            </a:r>
            <a:r>
              <a:rPr lang="en-US" sz="2400" dirty="0" smtClean="0">
                <a:solidFill>
                  <a:srgbClr val="0809A2"/>
                </a:solidFill>
              </a:rPr>
              <a:t>has </a:t>
            </a:r>
            <a:r>
              <a:rPr lang="en-US" sz="2400" dirty="0">
                <a:solidFill>
                  <a:srgbClr val="0809A2"/>
                </a:solidFill>
              </a:rPr>
              <a:t>3 mounting features</a:t>
            </a:r>
          </a:p>
          <a:p>
            <a:pPr marL="1028700" lvl="1" indent="-342900">
              <a:lnSpc>
                <a:spcPct val="115000"/>
              </a:lnSpc>
              <a:spcAft>
                <a:spcPts val="1000"/>
              </a:spcAft>
              <a:buClr>
                <a:srgbClr val="0809A2"/>
              </a:buClr>
              <a:buFont typeface="Arial"/>
              <a:buChar char="•"/>
            </a:pPr>
            <a:r>
              <a:rPr lang="en-US" sz="2200" dirty="0">
                <a:solidFill>
                  <a:srgbClr val="0809A2"/>
                </a:solidFill>
              </a:rPr>
              <a:t>2 ways to zip tie the </a:t>
            </a:r>
            <a:r>
              <a:rPr lang="en-US" sz="2200" dirty="0" err="1">
                <a:solidFill>
                  <a:srgbClr val="0809A2"/>
                </a:solidFill>
              </a:rPr>
              <a:t>roboRIO</a:t>
            </a:r>
            <a:r>
              <a:rPr lang="en-US" sz="2200" dirty="0">
                <a:solidFill>
                  <a:srgbClr val="0809A2"/>
                </a:solidFill>
              </a:rPr>
              <a:t> down</a:t>
            </a:r>
          </a:p>
          <a:p>
            <a:pPr marL="1028700" lvl="1" indent="-342900">
              <a:lnSpc>
                <a:spcPct val="115000"/>
              </a:lnSpc>
              <a:spcAft>
                <a:spcPts val="1000"/>
              </a:spcAft>
              <a:buClr>
                <a:srgbClr val="0809A2"/>
              </a:buClr>
              <a:buFont typeface="Arial"/>
              <a:buChar char="•"/>
            </a:pPr>
            <a:r>
              <a:rPr lang="en-US" sz="2200" dirty="0">
                <a:solidFill>
                  <a:srgbClr val="0809A2"/>
                </a:solidFill>
              </a:rPr>
              <a:t>1 way to bolt the </a:t>
            </a:r>
            <a:r>
              <a:rPr lang="en-US" sz="2200" dirty="0" err="1">
                <a:solidFill>
                  <a:srgbClr val="0809A2"/>
                </a:solidFill>
              </a:rPr>
              <a:t>roboRIO</a:t>
            </a:r>
            <a:r>
              <a:rPr lang="en-US" sz="2200" dirty="0">
                <a:solidFill>
                  <a:srgbClr val="0809A2"/>
                </a:solidFill>
              </a:rPr>
              <a:t> into place</a:t>
            </a:r>
          </a:p>
          <a:p>
            <a:pPr lvl="0"/>
            <a:endParaRPr lang="en-US" dirty="0">
              <a:solidFill>
                <a:srgbClr val="0809A2"/>
              </a:solidFill>
            </a:endParaRPr>
          </a:p>
          <a:p>
            <a:pPr marL="571500" lvl="0" indent="-342900" rtl="0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rgbClr val="0809A2"/>
              </a:buClr>
              <a:buSzPct val="100000"/>
              <a:buFont typeface="Arial"/>
              <a:buChar char="•"/>
            </a:pPr>
            <a:endParaRPr lang="en" sz="2400" dirty="0">
              <a:solidFill>
                <a:srgbClr val="0809A2"/>
              </a:solidFill>
            </a:endParaRP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457200" y="34275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000" b="0" dirty="0" smtClean="0">
                <a:solidFill>
                  <a:srgbClr val="E816A7"/>
                </a:solidFill>
              </a:rPr>
              <a:t>Programming Languages of the </a:t>
            </a:r>
            <a:r>
              <a:rPr lang="en-US" sz="3000" b="0" dirty="0" err="1" smtClean="0">
                <a:solidFill>
                  <a:srgbClr val="E816A7"/>
                </a:solidFill>
              </a:rPr>
              <a:t>roboRio</a:t>
            </a:r>
            <a:endParaRPr lang="en" sz="3000" b="0" dirty="0">
              <a:solidFill>
                <a:srgbClr val="E816A7"/>
              </a:solidFill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rgbClr val="0809A2"/>
              </a:buClr>
              <a:buSzPct val="100000"/>
            </a:pPr>
            <a:r>
              <a:rPr lang="en" sz="2400" dirty="0">
                <a:solidFill>
                  <a:srgbClr val="0809A2"/>
                </a:solidFill>
              </a:rPr>
              <a:t>The roboRio supports the following Programming languages</a:t>
            </a:r>
          </a:p>
          <a:p>
            <a:pPr marL="1028700" lvl="1" indent="-342900" rtl="0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rgbClr val="0809A2"/>
              </a:buClr>
              <a:buSzPct val="100000"/>
              <a:buFont typeface="Arial"/>
              <a:buChar char="•"/>
            </a:pPr>
            <a:r>
              <a:rPr lang="en" sz="2400" dirty="0">
                <a:solidFill>
                  <a:srgbClr val="0809A2"/>
                </a:solidFill>
              </a:rPr>
              <a:t>LabVEIW</a:t>
            </a:r>
          </a:p>
          <a:p>
            <a:pPr marL="1028700" lvl="1" indent="-342900" rtl="0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rgbClr val="0809A2"/>
              </a:buClr>
              <a:buSzPct val="100000"/>
              <a:buFont typeface="Arial"/>
              <a:buChar char="•"/>
            </a:pPr>
            <a:r>
              <a:rPr lang="en" sz="2400" dirty="0">
                <a:solidFill>
                  <a:srgbClr val="0809A2"/>
                </a:solidFill>
              </a:rPr>
              <a:t>Java</a:t>
            </a:r>
          </a:p>
          <a:p>
            <a:pPr marL="1028700" lvl="1" indent="-342900" rtl="0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rgbClr val="0809A2"/>
              </a:buClr>
              <a:buSzPct val="100000"/>
              <a:buFont typeface="Arial"/>
              <a:buChar char="•"/>
            </a:pPr>
            <a:r>
              <a:rPr lang="en" sz="2400" dirty="0">
                <a:solidFill>
                  <a:srgbClr val="0809A2"/>
                </a:solidFill>
              </a:rPr>
              <a:t>C++</a:t>
            </a:r>
          </a:p>
          <a:p>
            <a:pPr>
              <a:spcBef>
                <a:spcPts val="0"/>
              </a:spcBef>
              <a:buNone/>
            </a:pPr>
            <a:endParaRPr dirty="0">
              <a:solidFill>
                <a:srgbClr val="0809A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600" b="0">
                <a:solidFill>
                  <a:srgbClr val="E816A7"/>
                </a:solidFill>
              </a:rPr>
              <a:t>Custom Electronics Port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457200" y="112467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rgbClr val="0809A2"/>
              </a:buClr>
              <a:buSzPct val="100000"/>
            </a:pPr>
            <a:r>
              <a:rPr lang="en" sz="1600" dirty="0">
                <a:solidFill>
                  <a:srgbClr val="0809A2"/>
                </a:solidFill>
              </a:rPr>
              <a:t>Allows the expansion of the of the Control System I/O based on the specific needs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" sz="1600" dirty="0">
                <a:solidFill>
                  <a:srgbClr val="0809A2"/>
                </a:solidFill>
              </a:rPr>
              <a:t>-Preliminary Definitions: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" sz="1600" dirty="0">
                <a:solidFill>
                  <a:srgbClr val="0809A2"/>
                </a:solidFill>
              </a:rPr>
              <a:t>  </a:t>
            </a:r>
            <a:r>
              <a:rPr lang="en" sz="1600" b="1" u="sng" dirty="0">
                <a:solidFill>
                  <a:srgbClr val="0809A2"/>
                </a:solidFill>
              </a:rPr>
              <a:t>Active Device or Circuit: </a:t>
            </a:r>
            <a:r>
              <a:rPr lang="en" sz="1600" dirty="0">
                <a:solidFill>
                  <a:srgbClr val="0809A2"/>
                </a:solidFill>
              </a:rPr>
              <a:t>Any device or circuit capable of dynamically controlling and/or converting a source of electrical energy by the application of external electrical stimulus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" sz="1600" dirty="0">
                <a:solidFill>
                  <a:srgbClr val="0809A2"/>
                </a:solidFill>
              </a:rPr>
              <a:t>  </a:t>
            </a:r>
            <a:r>
              <a:rPr lang="en" sz="1600" b="1" u="sng" dirty="0">
                <a:solidFill>
                  <a:srgbClr val="0809A2"/>
                </a:solidFill>
              </a:rPr>
              <a:t>MPX: </a:t>
            </a:r>
            <a:r>
              <a:rPr lang="en" sz="1600" dirty="0">
                <a:solidFill>
                  <a:srgbClr val="0809A2"/>
                </a:solidFill>
              </a:rPr>
              <a:t>myRIO Expantion Port (aka Custom Electronics Port)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" sz="1600" b="1" dirty="0">
                <a:solidFill>
                  <a:srgbClr val="0809A2"/>
                </a:solidFill>
              </a:rPr>
              <a:t>  </a:t>
            </a:r>
            <a:r>
              <a:rPr lang="en" sz="1600" b="1" u="sng" dirty="0">
                <a:solidFill>
                  <a:srgbClr val="0809A2"/>
                </a:solidFill>
              </a:rPr>
              <a:t>Passive Device or Circuit: </a:t>
            </a:r>
            <a:r>
              <a:rPr lang="en" sz="1600" dirty="0">
                <a:solidFill>
                  <a:srgbClr val="0809A2"/>
                </a:solidFill>
              </a:rPr>
              <a:t>Any device or circuit  whose capability is limited to the conduction and/or static regulation of the electrical energy applied to it (e.g. wire, splices, connectors, printed wiring board.)</a:t>
            </a:r>
          </a:p>
          <a:p>
            <a:pPr>
              <a:spcBef>
                <a:spcPts val="0"/>
              </a:spcBef>
              <a:buNone/>
            </a:pPr>
            <a:endParaRPr dirty="0">
              <a:solidFill>
                <a:srgbClr val="0809A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600" b="0">
                <a:solidFill>
                  <a:srgbClr val="E816A7"/>
                </a:solidFill>
              </a:rPr>
              <a:t>Custom Electronics Port Cont.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457200" y="948900"/>
            <a:ext cx="8229600" cy="397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0809A2"/>
                </a:solidFill>
              </a:rPr>
              <a:t>Preliminary Rules: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0809A2"/>
                </a:solidFill>
              </a:rPr>
              <a:t>  MPX1: if a motor or servo is controlled via the MPX, it must be connected by one of the following methods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0809A2"/>
                </a:solidFill>
              </a:rPr>
              <a:t>  - directly to any PWM pins, via a network of Passive Devices and/or Circuits used to extend the PWM pins, or via one approved active device.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0809A2"/>
                </a:solidFill>
              </a:rPr>
              <a:t>  - Robots must be controlled by and only by the roboRIO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0809A2"/>
                </a:solidFill>
              </a:rPr>
              <a:t>  - No Rules prohibit co-processors, provided commands originate from the roboRio to configure, enable and specify all operating points for all power regulating devices. (includes devices legally wired to the CAN- Bus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rPr lang="en" sz="1500">
                <a:solidFill>
                  <a:srgbClr val="0809A2"/>
                </a:solidFill>
              </a:rPr>
              <a:t>  -Custom Electronics must use appropriately sized wire.</a:t>
            </a:r>
          </a:p>
          <a:p>
            <a:pPr>
              <a:spcBef>
                <a:spcPts val="0"/>
              </a:spcBef>
              <a:buNone/>
            </a:pPr>
            <a:endParaRPr>
              <a:solidFill>
                <a:srgbClr val="0809A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600" b="0">
                <a:solidFill>
                  <a:srgbClr val="E816A7"/>
                </a:solidFill>
              </a:rPr>
              <a:t>Custom Electronics Port Cont.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809A2"/>
              </a:buClr>
              <a:buSzPct val="100000"/>
              <a:buFont typeface="Arial"/>
              <a:buChar char="•"/>
            </a:pPr>
            <a:r>
              <a:rPr lang="en" sz="1600" dirty="0">
                <a:solidFill>
                  <a:srgbClr val="0809A2"/>
                </a:solidFill>
              </a:rPr>
              <a:t>Limits on motors, actuators, and power regulating devices for actuators will be defined</a:t>
            </a:r>
          </a:p>
          <a:p>
            <a:pPr marL="514350" lvl="0" indent="-28575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809A2"/>
              </a:buClr>
              <a:buSzPct val="100000"/>
              <a:buFont typeface="Arial"/>
              <a:buChar char="•"/>
            </a:pPr>
            <a:r>
              <a:rPr lang="en" sz="1600" dirty="0">
                <a:solidFill>
                  <a:srgbClr val="0809A2"/>
                </a:solidFill>
              </a:rPr>
              <a:t>Pneumatic solenoid valves and electric solenoid actuators may not be controlled via the MPX</a:t>
            </a:r>
          </a:p>
          <a:p>
            <a:pPr marL="514350" lvl="0" indent="-28575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809A2"/>
              </a:buClr>
              <a:buSzPct val="100000"/>
              <a:buFont typeface="Arial"/>
              <a:buChar char="•"/>
            </a:pPr>
            <a:r>
              <a:rPr lang="en" sz="1600" dirty="0">
                <a:solidFill>
                  <a:srgbClr val="0809A2"/>
                </a:solidFill>
              </a:rPr>
              <a:t>Custom electronics and circuits must not modify the power pathways between the battery, PDP, VRM, PCM, motor controllers, roboRIO, RSL, wireless bridge, main breaker, relay, or motors.</a:t>
            </a:r>
          </a:p>
          <a:p>
            <a:pPr marL="514350" lvl="0" indent="-28575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809A2"/>
              </a:buClr>
              <a:buSzPct val="100000"/>
              <a:buFont typeface="Arial"/>
              <a:buChar char="•"/>
            </a:pPr>
            <a:r>
              <a:rPr lang="en" sz="1600" dirty="0">
                <a:solidFill>
                  <a:srgbClr val="0809A2"/>
                </a:solidFill>
              </a:rPr>
              <a:t>Only the robot’s wireless bridge may be used for wireless communication.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0809A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600" b="0">
                <a:solidFill>
                  <a:srgbClr val="E816A7"/>
                </a:solidFill>
              </a:rPr>
              <a:t>Custom Electronics Port Cont.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rgbClr val="0809A2"/>
              </a:buClr>
              <a:buSzPct val="100000"/>
            </a:pPr>
            <a:r>
              <a:rPr lang="en" sz="2400" dirty="0">
                <a:solidFill>
                  <a:srgbClr val="0809A2"/>
                </a:solidFill>
              </a:rPr>
              <a:t>Approved Active Device Specifications:</a:t>
            </a:r>
          </a:p>
          <a:p>
            <a:pPr marL="1028700" lvl="1" indent="-3429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809A2"/>
              </a:buClr>
              <a:buSzPct val="100000"/>
              <a:buFont typeface="Arial"/>
              <a:buChar char="•"/>
            </a:pPr>
            <a:r>
              <a:rPr lang="en" sz="2200" dirty="0">
                <a:solidFill>
                  <a:srgbClr val="0809A2"/>
                </a:solidFill>
              </a:rPr>
              <a:t>The Active Device must be designed and produced such that</a:t>
            </a:r>
          </a:p>
          <a:p>
            <a:pPr marL="1485900" lvl="2" indent="-3429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809A2"/>
              </a:buClr>
              <a:buSzPct val="100000"/>
              <a:buFont typeface="Arial"/>
              <a:buChar char="•"/>
            </a:pPr>
            <a:r>
              <a:rPr lang="en" sz="2000" dirty="0">
                <a:solidFill>
                  <a:srgbClr val="0809A2"/>
                </a:solidFill>
              </a:rPr>
              <a:t>PWM pins must be a direct pass-through</a:t>
            </a:r>
          </a:p>
          <a:p>
            <a:pPr marL="1485900" lvl="2" indent="-3429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809A2"/>
              </a:buClr>
              <a:buSzPct val="100000"/>
              <a:buFont typeface="Arial"/>
              <a:buChar char="•"/>
            </a:pPr>
            <a:r>
              <a:rPr lang="en" sz="2000" dirty="0">
                <a:solidFill>
                  <a:srgbClr val="0809A2"/>
                </a:solidFill>
              </a:rPr>
              <a:t>The breakouts for PWM pins are visibly oblivious</a:t>
            </a:r>
          </a:p>
          <a:p>
            <a:pPr marL="914400" lvl="1" indent="-228600" rtl="0">
              <a:lnSpc>
                <a:spcPct val="115000"/>
              </a:lnSpc>
              <a:spcBef>
                <a:spcPts val="0"/>
              </a:spcBef>
              <a:buClr>
                <a:srgbClr val="0809A2"/>
              </a:buClr>
              <a:buSzPct val="111111"/>
              <a:buNone/>
            </a:pPr>
            <a:r>
              <a:rPr lang="en" sz="1800" dirty="0"/>
              <a:t>-</a:t>
            </a:r>
            <a:r>
              <a:rPr lang="en" sz="1800" dirty="0">
                <a:solidFill>
                  <a:srgbClr val="0809A2"/>
                </a:solidFill>
              </a:rPr>
              <a:t>The Active device must be previously approved by </a:t>
            </a:r>
            <a:r>
              <a:rPr lang="en" sz="1800" i="1" dirty="0" smtClean="0">
                <a:solidFill>
                  <a:srgbClr val="0809A2"/>
                </a:solidFill>
              </a:rPr>
              <a:t>FIRST.</a:t>
            </a:r>
            <a:endParaRPr lang="en-US" sz="1800" i="1" dirty="0" smtClean="0">
              <a:solidFill>
                <a:srgbClr val="0809A2"/>
              </a:solidFill>
            </a:endParaRPr>
          </a:p>
          <a:p>
            <a:pPr marL="914400" lvl="1" indent="-228600" rtl="0">
              <a:lnSpc>
                <a:spcPct val="115000"/>
              </a:lnSpc>
              <a:spcBef>
                <a:spcPts val="0"/>
              </a:spcBef>
              <a:buClr>
                <a:srgbClr val="0809A2"/>
              </a:buClr>
              <a:buSzPct val="111111"/>
              <a:buNone/>
            </a:pPr>
            <a:endParaRPr lang="en" sz="1800" i="1" dirty="0">
              <a:solidFill>
                <a:srgbClr val="0809A2"/>
              </a:solidFill>
            </a:endParaRPr>
          </a:p>
          <a:p>
            <a:pPr marL="914400" lvl="1" indent="-228600">
              <a:lnSpc>
                <a:spcPct val="115000"/>
              </a:lnSpc>
              <a:buClr>
                <a:srgbClr val="0809A2"/>
              </a:buClr>
            </a:pPr>
            <a:r>
              <a:rPr lang="en-US" sz="1400" dirty="0" smtClean="0">
                <a:solidFill>
                  <a:srgbClr val="0809A2"/>
                </a:solidFill>
              </a:rPr>
              <a:t>All Most recent MPX rules </a:t>
            </a:r>
            <a:r>
              <a:rPr lang="en-US" sz="1400" dirty="0">
                <a:solidFill>
                  <a:srgbClr val="0809A2"/>
                </a:solidFill>
              </a:rPr>
              <a:t>are located at </a:t>
            </a:r>
            <a:r>
              <a:rPr lang="en-US" sz="1400" dirty="0">
                <a:solidFill>
                  <a:srgbClr val="0809A2"/>
                </a:solidFill>
                <a:hlinkClick r:id="rId3"/>
              </a:rPr>
              <a:t>http://www.usfirst.org/roboticsprograms/frc/blog-myRIO-Expansion-Port-Its-</a:t>
            </a:r>
            <a:r>
              <a:rPr lang="en-US" sz="1400" dirty="0" smtClean="0">
                <a:solidFill>
                  <a:srgbClr val="0809A2"/>
                </a:solidFill>
                <a:hlinkClick r:id="rId3"/>
              </a:rPr>
              <a:t>back</a:t>
            </a:r>
            <a:endParaRPr lang="en-US" sz="1400" dirty="0" smtClean="0">
              <a:solidFill>
                <a:srgbClr val="0809A2"/>
              </a:solidFill>
            </a:endParaRPr>
          </a:p>
          <a:p>
            <a:pPr marL="914400" lvl="1" indent="-228600">
              <a:lnSpc>
                <a:spcPct val="115000"/>
              </a:lnSpc>
              <a:buClr>
                <a:srgbClr val="0809A2"/>
              </a:buClr>
            </a:pPr>
            <a:endParaRPr sz="1600" dirty="0">
              <a:solidFill>
                <a:srgbClr val="0809A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/>
        </p:nvSpPr>
        <p:spPr>
          <a:xfrm>
            <a:off x="210000" y="104975"/>
            <a:ext cx="8933999" cy="72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5500" dirty="0">
                <a:solidFill>
                  <a:srgbClr val="E816A7"/>
                </a:solidFill>
              </a:rPr>
              <a:t> Thank you and good luck!</a:t>
            </a:r>
          </a:p>
        </p:txBody>
      </p:sp>
      <p:pic>
        <p:nvPicPr>
          <p:cNvPr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7212" y="1528675"/>
            <a:ext cx="4219575" cy="301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41085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b="0">
                <a:solidFill>
                  <a:srgbClr val="E816A7"/>
                </a:solidFill>
              </a:rPr>
              <a:t>Power Distribution Panel (PDP) cont.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dirty="0" smtClean="0">
                <a:solidFill>
                  <a:srgbClr val="0809A2"/>
                </a:solidFill>
              </a:rPr>
              <a:t>PDP </a:t>
            </a:r>
            <a:r>
              <a:rPr lang="en" dirty="0" smtClean="0">
                <a:solidFill>
                  <a:srgbClr val="0809A2"/>
                </a:solidFill>
              </a:rPr>
              <a:t>control </a:t>
            </a:r>
            <a:r>
              <a:rPr lang="en" dirty="0">
                <a:solidFill>
                  <a:srgbClr val="0809A2"/>
                </a:solidFill>
              </a:rPr>
              <a:t>system:</a:t>
            </a:r>
            <a:r>
              <a:rPr lang="en" dirty="0">
                <a:solidFill>
                  <a:srgbClr val="0809A2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" dirty="0"/>
              <a:t> </a:t>
            </a:r>
          </a:p>
        </p:txBody>
      </p:sp>
      <p:pic>
        <p:nvPicPr>
          <p:cNvPr id="46" name="Shape 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9775" y="1892700"/>
            <a:ext cx="3013374" cy="3033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8291" y="1892700"/>
            <a:ext cx="2701508" cy="287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 b="0">
                <a:solidFill>
                  <a:srgbClr val="E816A7"/>
                </a:solidFill>
              </a:rPr>
              <a:t>PDP Function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lvl="0" indent="-342900" rtl="0">
              <a:spcBef>
                <a:spcPts val="0"/>
              </a:spcBef>
              <a:buClr>
                <a:srgbClr val="0809A2"/>
              </a:buClr>
              <a:buFont typeface="Arial"/>
              <a:buChar char="•"/>
            </a:pPr>
            <a:r>
              <a:rPr lang="en" sz="2400" dirty="0">
                <a:solidFill>
                  <a:srgbClr val="0809A2"/>
                </a:solidFill>
              </a:rPr>
              <a:t>Function is to </a:t>
            </a:r>
          </a:p>
          <a:p>
            <a:pPr rtl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809A2"/>
                </a:solidFill>
              </a:rPr>
              <a:t>  </a:t>
            </a:r>
            <a:r>
              <a:rPr lang="en" sz="2400" dirty="0" smtClean="0">
                <a:solidFill>
                  <a:srgbClr val="0809A2"/>
                </a:solidFill>
              </a:rPr>
              <a:t>distribute </a:t>
            </a:r>
            <a:r>
              <a:rPr lang="en" sz="2400" dirty="0">
                <a:solidFill>
                  <a:srgbClr val="0809A2"/>
                </a:solidFill>
              </a:rPr>
              <a:t>power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809A2"/>
                </a:solidFill>
              </a:rPr>
              <a:t>  </a:t>
            </a:r>
            <a:r>
              <a:rPr lang="en" sz="2400" dirty="0" smtClean="0">
                <a:solidFill>
                  <a:srgbClr val="0809A2"/>
                </a:solidFill>
              </a:rPr>
              <a:t>to </a:t>
            </a:r>
            <a:r>
              <a:rPr lang="en" sz="2400" dirty="0">
                <a:solidFill>
                  <a:srgbClr val="0809A2"/>
                </a:solidFill>
              </a:rPr>
              <a:t>the rest of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809A2"/>
                </a:solidFill>
              </a:rPr>
              <a:t>  </a:t>
            </a:r>
            <a:r>
              <a:rPr lang="en" sz="2400" dirty="0" smtClean="0">
                <a:solidFill>
                  <a:srgbClr val="0809A2"/>
                </a:solidFill>
              </a:rPr>
              <a:t>the </a:t>
            </a:r>
            <a:r>
              <a:rPr lang="en" sz="2400" dirty="0">
                <a:solidFill>
                  <a:srgbClr val="0809A2"/>
                </a:solidFill>
              </a:rPr>
              <a:t>components</a:t>
            </a:r>
          </a:p>
        </p:txBody>
      </p:sp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3725" y="998675"/>
            <a:ext cx="5735250" cy="377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 b="0">
                <a:solidFill>
                  <a:srgbClr val="E816A7"/>
                </a:solidFill>
              </a:rPr>
              <a:t>PDP Use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 rtl="0">
              <a:spcBef>
                <a:spcPts val="0"/>
              </a:spcBef>
              <a:buClr>
                <a:srgbClr val="0809A2"/>
              </a:buClr>
              <a:buFont typeface="Arial"/>
              <a:buChar char="•"/>
            </a:pPr>
            <a:r>
              <a:rPr lang="en" sz="2400" dirty="0">
                <a:solidFill>
                  <a:srgbClr val="0809A2"/>
                </a:solidFill>
              </a:rPr>
              <a:t>The panel is hooked up to the battery through the </a:t>
            </a:r>
            <a:r>
              <a:rPr lang="en-US" sz="2400" dirty="0" smtClean="0">
                <a:solidFill>
                  <a:srgbClr val="0809A2"/>
                </a:solidFill>
              </a:rPr>
              <a:t>M</a:t>
            </a:r>
            <a:r>
              <a:rPr lang="en" sz="2400" dirty="0" smtClean="0">
                <a:solidFill>
                  <a:srgbClr val="0809A2"/>
                </a:solidFill>
              </a:rPr>
              <a:t>ain </a:t>
            </a:r>
            <a:r>
              <a:rPr lang="en-US" sz="2400" dirty="0">
                <a:solidFill>
                  <a:srgbClr val="0809A2"/>
                </a:solidFill>
              </a:rPr>
              <a:t>B</a:t>
            </a:r>
            <a:r>
              <a:rPr lang="en" sz="2400" dirty="0" smtClean="0">
                <a:solidFill>
                  <a:srgbClr val="0809A2"/>
                </a:solidFill>
              </a:rPr>
              <a:t>reaker</a:t>
            </a:r>
            <a:endParaRPr lang="en" sz="2400" dirty="0">
              <a:solidFill>
                <a:srgbClr val="0809A2"/>
              </a:solidFill>
            </a:endParaRPr>
          </a:p>
          <a:p>
            <a:pPr marL="685800" lvl="0" indent="-457200" rtl="0">
              <a:spcBef>
                <a:spcPts val="0"/>
              </a:spcBef>
              <a:buClr>
                <a:srgbClr val="0809A2"/>
              </a:buClr>
              <a:buFont typeface="Arial"/>
              <a:buChar char="•"/>
            </a:pPr>
            <a:r>
              <a:rPr lang="en" sz="2400" dirty="0">
                <a:solidFill>
                  <a:srgbClr val="0809A2"/>
                </a:solidFill>
              </a:rPr>
              <a:t>The motor controllers are then plugged into the Power Distribution Panel to operate the robot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3112" y="3248375"/>
            <a:ext cx="3038475" cy="150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 b="0">
                <a:solidFill>
                  <a:srgbClr val="E816A7"/>
                </a:solidFill>
              </a:rPr>
              <a:t>Pneumatics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809A2"/>
              </a:buClr>
            </a:pPr>
            <a:r>
              <a:rPr lang="en" dirty="0">
                <a:solidFill>
                  <a:srgbClr val="0809A2"/>
                </a:solidFill>
              </a:rPr>
              <a:t>The pneumatic system runs on compressed air 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Georgia"/>
              <a:ea typeface="Georgia"/>
              <a:cs typeface="Georgia"/>
              <a:sym typeface="Georgia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2487" y="2830349"/>
            <a:ext cx="2295525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748" y="3048000"/>
            <a:ext cx="3146598" cy="185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61235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7500"/>
              <a:buFont typeface="Arial"/>
              <a:buNone/>
            </a:pPr>
            <a:r>
              <a:rPr lang="en" sz="4000" b="0">
                <a:solidFill>
                  <a:srgbClr val="E816A7"/>
                </a:solidFill>
              </a:rPr>
              <a:t>Pneumatics Control Module (PCM)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575" y="1123950"/>
            <a:ext cx="6075825" cy="372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6500" y="1200150"/>
            <a:ext cx="2400300" cy="224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6500" y="3041625"/>
            <a:ext cx="2400300" cy="188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r>
              <a:rPr lang="en" b="0" dirty="0">
                <a:solidFill>
                  <a:srgbClr val="E816A7"/>
                </a:solidFill>
              </a:rPr>
              <a:t>Pneumatics Control </a:t>
            </a:r>
            <a:r>
              <a:rPr lang="en" b="0" dirty="0" smtClean="0">
                <a:solidFill>
                  <a:srgbClr val="E816A7"/>
                </a:solidFill>
              </a:rPr>
              <a:t>Module </a:t>
            </a:r>
            <a:r>
              <a:rPr lang="en" b="0" dirty="0">
                <a:solidFill>
                  <a:srgbClr val="E816A7"/>
                </a:solidFill>
              </a:rPr>
              <a:t>Function 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809A2"/>
              </a:buClr>
            </a:pPr>
            <a:r>
              <a:rPr lang="en" sz="2400" dirty="0">
                <a:solidFill>
                  <a:srgbClr val="0809A2"/>
                </a:solidFill>
              </a:rPr>
              <a:t>Controls all the components for the pneumatics system</a:t>
            </a:r>
          </a:p>
          <a:p>
            <a:pPr marL="1028700" lvl="1" indent="-342900" rtl="0">
              <a:spcBef>
                <a:spcPts val="0"/>
              </a:spcBef>
              <a:buClr>
                <a:srgbClr val="0809A2"/>
              </a:buClr>
              <a:buFont typeface="Courier New"/>
              <a:buChar char="o"/>
            </a:pPr>
            <a:r>
              <a:rPr lang="en" sz="2000" dirty="0">
                <a:solidFill>
                  <a:srgbClr val="0809A2"/>
                </a:solidFill>
              </a:rPr>
              <a:t>The PCM is controlled through CAN</a:t>
            </a:r>
          </a:p>
          <a:p>
            <a:pPr marL="914400" lvl="1" indent="-228600" rtl="0">
              <a:spcBef>
                <a:spcPts val="0"/>
              </a:spcBef>
              <a:buClr>
                <a:srgbClr val="0809A2"/>
              </a:buClr>
            </a:pPr>
            <a:r>
              <a:rPr lang="en-US" sz="2000" dirty="0" smtClean="0">
                <a:solidFill>
                  <a:srgbClr val="0809A2"/>
                </a:solidFill>
              </a:rPr>
              <a:t> and </a:t>
            </a:r>
            <a:r>
              <a:rPr lang="en" sz="2000" dirty="0" smtClean="0">
                <a:solidFill>
                  <a:srgbClr val="0809A2"/>
                </a:solidFill>
              </a:rPr>
              <a:t>can </a:t>
            </a:r>
            <a:r>
              <a:rPr lang="en" sz="2000" dirty="0">
                <a:solidFill>
                  <a:srgbClr val="0809A2"/>
                </a:solidFill>
              </a:rPr>
              <a:t>be switched from 12V to </a:t>
            </a:r>
            <a:r>
              <a:rPr lang="en" sz="2000" dirty="0" smtClean="0">
                <a:solidFill>
                  <a:srgbClr val="0809A2"/>
                </a:solidFill>
              </a:rPr>
              <a:t>24V</a:t>
            </a:r>
            <a:endParaRPr lang="en-US" sz="2000" dirty="0" smtClean="0">
              <a:solidFill>
                <a:srgbClr val="0809A2"/>
              </a:solidFill>
            </a:endParaRPr>
          </a:p>
          <a:p>
            <a:pPr marL="914400" lvl="1" indent="-228600" rtl="0">
              <a:spcBef>
                <a:spcPts val="0"/>
              </a:spcBef>
              <a:buClr>
                <a:srgbClr val="0809A2"/>
              </a:buClr>
            </a:pPr>
            <a:endParaRPr lang="en" sz="2000" dirty="0">
              <a:solidFill>
                <a:srgbClr val="0809A2"/>
              </a:solidFill>
            </a:endParaRPr>
          </a:p>
          <a:p>
            <a:pPr marL="914400" lvl="1" indent="-228600" rtl="0">
              <a:spcBef>
                <a:spcPts val="0"/>
              </a:spcBef>
              <a:buClr>
                <a:srgbClr val="0809A2"/>
              </a:buClr>
              <a:buFont typeface="Arial"/>
              <a:buChar char="○"/>
            </a:pPr>
            <a:r>
              <a:rPr lang="en" sz="2000" dirty="0">
                <a:solidFill>
                  <a:srgbClr val="0809A2"/>
                </a:solidFill>
              </a:rPr>
              <a:t>The PCM has specified ports for the compressor and the pressure </a:t>
            </a:r>
            <a:r>
              <a:rPr lang="en" sz="2000" dirty="0" smtClean="0">
                <a:solidFill>
                  <a:srgbClr val="0809A2"/>
                </a:solidFill>
              </a:rPr>
              <a:t>switch</a:t>
            </a:r>
            <a:endParaRPr lang="en-US" sz="2000" dirty="0" smtClean="0">
              <a:solidFill>
                <a:srgbClr val="0809A2"/>
              </a:solidFill>
            </a:endParaRPr>
          </a:p>
          <a:p>
            <a:pPr marL="914400" lvl="1" indent="-228600" rtl="0">
              <a:spcBef>
                <a:spcPts val="0"/>
              </a:spcBef>
              <a:buClr>
                <a:srgbClr val="0809A2"/>
              </a:buClr>
              <a:buFont typeface="Arial"/>
              <a:buChar char="○"/>
            </a:pPr>
            <a:endParaRPr lang="en" sz="2000" dirty="0">
              <a:solidFill>
                <a:srgbClr val="0809A2"/>
              </a:solidFill>
            </a:endParaRPr>
          </a:p>
        </p:txBody>
      </p:sp>
      <p:pic>
        <p:nvPicPr>
          <p:cNvPr id="4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6902" y="3152421"/>
            <a:ext cx="2400300" cy="188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 rtl="0">
              <a:spcBef>
                <a:spcPts val="0"/>
              </a:spcBef>
              <a:buClr>
                <a:srgbClr val="0809A2"/>
              </a:buClr>
              <a:buFont typeface="Arial"/>
              <a:buChar char="•"/>
            </a:pPr>
            <a:r>
              <a:rPr lang="en-US" sz="2000" dirty="0">
                <a:solidFill>
                  <a:srgbClr val="0809A2"/>
                </a:solidFill>
              </a:rPr>
              <a:t>M</a:t>
            </a:r>
            <a:r>
              <a:rPr lang="en" sz="2000" dirty="0" smtClean="0">
                <a:solidFill>
                  <a:srgbClr val="0809A2"/>
                </a:solidFill>
              </a:rPr>
              <a:t>otor </a:t>
            </a:r>
            <a:r>
              <a:rPr lang="en" sz="2000" dirty="0">
                <a:solidFill>
                  <a:srgbClr val="0809A2"/>
                </a:solidFill>
              </a:rPr>
              <a:t>controllers control the speed produced by the motors, as well as regulate the speed variation</a:t>
            </a:r>
            <a:r>
              <a:rPr lang="en" sz="2000" dirty="0" smtClean="0">
                <a:solidFill>
                  <a:srgbClr val="0809A2"/>
                </a:solidFill>
              </a:rPr>
              <a:t>.</a:t>
            </a:r>
            <a:endParaRPr lang="en-US" sz="2000" dirty="0" smtClean="0">
              <a:solidFill>
                <a:srgbClr val="0809A2"/>
              </a:solidFill>
            </a:endParaRPr>
          </a:p>
          <a:p>
            <a:pPr marL="228600" lvl="0" rtl="0">
              <a:spcBef>
                <a:spcPts val="0"/>
              </a:spcBef>
              <a:buClr>
                <a:srgbClr val="0809A2"/>
              </a:buClr>
            </a:pPr>
            <a:endParaRPr lang="en" sz="2000" dirty="0">
              <a:solidFill>
                <a:srgbClr val="0809A2"/>
              </a:solidFill>
            </a:endParaRPr>
          </a:p>
          <a:p>
            <a:pPr marL="685800" lvl="0" indent="-457200">
              <a:buClr>
                <a:srgbClr val="0809A2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809A2"/>
                </a:solidFill>
              </a:rPr>
              <a:t>List of legal motor controllers are located on the FRC </a:t>
            </a:r>
            <a:r>
              <a:rPr lang="en-US" sz="2000" dirty="0">
                <a:solidFill>
                  <a:srgbClr val="0809A2"/>
                </a:solidFill>
              </a:rPr>
              <a:t>blog post at: </a:t>
            </a:r>
            <a:r>
              <a:rPr lang="en-US" sz="1600" dirty="0">
                <a:solidFill>
                  <a:srgbClr val="0809A2"/>
                </a:solidFill>
                <a:hlinkClick r:id="rId3"/>
              </a:rPr>
              <a:t>http://www.usfirst.org/roboticsprograms/frc/blog-2016-motor-</a:t>
            </a:r>
            <a:r>
              <a:rPr lang="en-US" sz="1600" dirty="0" smtClean="0">
                <a:solidFill>
                  <a:srgbClr val="0809A2"/>
                </a:solidFill>
                <a:hlinkClick r:id="rId3"/>
              </a:rPr>
              <a:t>controllers</a:t>
            </a:r>
            <a:endParaRPr lang="en-US" sz="1600" dirty="0" smtClean="0">
              <a:solidFill>
                <a:srgbClr val="0809A2"/>
              </a:solidFill>
            </a:endParaRPr>
          </a:p>
          <a:p>
            <a:pPr marL="685800" lvl="0" indent="-457200">
              <a:buClr>
                <a:srgbClr val="0809A2"/>
              </a:buClr>
              <a:buFont typeface="Arial"/>
              <a:buChar char="•"/>
            </a:pPr>
            <a:endParaRPr lang="en-US" sz="1600" dirty="0" smtClean="0">
              <a:solidFill>
                <a:srgbClr val="0809A2"/>
              </a:solidFill>
            </a:endParaRPr>
          </a:p>
          <a:p>
            <a:pPr marL="685800" lvl="0" indent="-457200">
              <a:buClr>
                <a:srgbClr val="0809A2"/>
              </a:buClr>
              <a:buFont typeface="Arial"/>
              <a:buChar char="•"/>
            </a:pPr>
            <a:r>
              <a:rPr lang="en-US" sz="2000" dirty="0" smtClean="0">
                <a:solidFill>
                  <a:srgbClr val="0809A2"/>
                </a:solidFill>
              </a:rPr>
              <a:t>In addition to the </a:t>
            </a:r>
            <a:r>
              <a:rPr lang="en-US" sz="2000" dirty="0" smtClean="0">
                <a:solidFill>
                  <a:srgbClr val="0809A2"/>
                </a:solidFill>
              </a:rPr>
              <a:t>illegal </a:t>
            </a:r>
            <a:r>
              <a:rPr lang="en-US" sz="2000" dirty="0" smtClean="0">
                <a:solidFill>
                  <a:srgbClr val="0809A2"/>
                </a:solidFill>
              </a:rPr>
              <a:t>motor controllers, </a:t>
            </a:r>
            <a:r>
              <a:rPr lang="en-US" sz="2000" dirty="0" err="1" smtClean="0">
                <a:solidFill>
                  <a:srgbClr val="0809A2"/>
                </a:solidFill>
              </a:rPr>
              <a:t>BaneBots</a:t>
            </a:r>
            <a:r>
              <a:rPr lang="en-US" sz="2000" dirty="0" smtClean="0">
                <a:solidFill>
                  <a:srgbClr val="0809A2"/>
                </a:solidFill>
              </a:rPr>
              <a:t>’ 775 and 550 are no longer legal for the 2016 season.</a:t>
            </a:r>
          </a:p>
          <a:p>
            <a:pPr marL="685800" lvl="0" indent="-457200">
              <a:buClr>
                <a:srgbClr val="0809A2"/>
              </a:buClr>
              <a:buFont typeface="Arial"/>
              <a:buChar char="•"/>
            </a:pPr>
            <a:endParaRPr dirty="0"/>
          </a:p>
        </p:txBody>
      </p:sp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E816A7"/>
                </a:solidFill>
              </a:rPr>
              <a:t>Motor Controllers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7907" y="0"/>
            <a:ext cx="1614525" cy="139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37534" y="4068450"/>
            <a:ext cx="1727874" cy="85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1504</Words>
  <Application>Microsoft Macintosh PowerPoint</Application>
  <PresentationFormat>On-screen Show (16:9)</PresentationFormat>
  <Paragraphs>190</Paragraphs>
  <Slides>29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simple-light</vt:lpstr>
      <vt:lpstr>    The FRC Control System</vt:lpstr>
      <vt:lpstr>  Table of Contents</vt:lpstr>
      <vt:lpstr>Power Distribution Panel (PDP) cont. </vt:lpstr>
      <vt:lpstr>PDP Function</vt:lpstr>
      <vt:lpstr>PDP Use</vt:lpstr>
      <vt:lpstr>Pneumatics</vt:lpstr>
      <vt:lpstr>Pneumatics Control Module (PCM) </vt:lpstr>
      <vt:lpstr> Pneumatics Control Module Function </vt:lpstr>
      <vt:lpstr>Motor Controllers</vt:lpstr>
      <vt:lpstr>Talons</vt:lpstr>
      <vt:lpstr>Victors</vt:lpstr>
      <vt:lpstr> Talon &amp; Victor Wires</vt:lpstr>
      <vt:lpstr>PowerPoint Presentation</vt:lpstr>
      <vt:lpstr>2016 Wireless Radio</vt:lpstr>
      <vt:lpstr>2016 Wireless Radio</vt:lpstr>
      <vt:lpstr>Wiring Tips: Wire Placement </vt:lpstr>
      <vt:lpstr>Wire Cutting</vt:lpstr>
      <vt:lpstr>Wire Cutting cont.</vt:lpstr>
      <vt:lpstr>Color Coding</vt:lpstr>
      <vt:lpstr>Electrical Board Tips</vt:lpstr>
      <vt:lpstr>Voltage Regulator Module Function</vt:lpstr>
      <vt:lpstr>Parts of the roboRio</vt:lpstr>
      <vt:lpstr>The roboRio</vt:lpstr>
      <vt:lpstr>Programming Languages of the roboRio</vt:lpstr>
      <vt:lpstr>Custom Electronics Port</vt:lpstr>
      <vt:lpstr>Custom Electronics Port Cont.</vt:lpstr>
      <vt:lpstr>Custom Electronics Port Cont.</vt:lpstr>
      <vt:lpstr>Custom Electronics Port Cont.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The 2015 Control System</dc:title>
  <cp:lastModifiedBy>Convent of the Visitation</cp:lastModifiedBy>
  <cp:revision>17</cp:revision>
  <dcterms:modified xsi:type="dcterms:W3CDTF">2015-12-05T17:19:57Z</dcterms:modified>
</cp:coreProperties>
</file>